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472" r:id="rId2"/>
    <p:sldId id="559" r:id="rId3"/>
    <p:sldId id="586" r:id="rId4"/>
    <p:sldId id="581" r:id="rId5"/>
    <p:sldId id="580" r:id="rId6"/>
    <p:sldId id="587" r:id="rId7"/>
    <p:sldId id="588" r:id="rId8"/>
    <p:sldId id="590" r:id="rId9"/>
    <p:sldId id="591" r:id="rId10"/>
    <p:sldId id="597" r:id="rId11"/>
    <p:sldId id="598" r:id="rId12"/>
    <p:sldId id="589" r:id="rId13"/>
    <p:sldId id="592" r:id="rId14"/>
    <p:sldId id="593" r:id="rId15"/>
    <p:sldId id="594" r:id="rId16"/>
    <p:sldId id="602" r:id="rId17"/>
    <p:sldId id="595" r:id="rId18"/>
    <p:sldId id="596" r:id="rId19"/>
    <p:sldId id="603" r:id="rId20"/>
    <p:sldId id="601" r:id="rId21"/>
    <p:sldId id="600" r:id="rId22"/>
    <p:sldId id="585" r:id="rId23"/>
    <p:sldId id="584" r:id="rId24"/>
    <p:sldId id="578" r:id="rId25"/>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C7CE"/>
    <a:srgbClr val="56ABB6"/>
    <a:srgbClr val="0000FF"/>
    <a:srgbClr val="09390A"/>
    <a:srgbClr val="168E19"/>
    <a:srgbClr val="19A31C"/>
    <a:srgbClr val="5EBC00"/>
    <a:srgbClr val="78B428"/>
    <a:srgbClr val="C0F737"/>
    <a:srgbClr val="D8FF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94872" autoAdjust="0"/>
  </p:normalViewPr>
  <p:slideViewPr>
    <p:cSldViewPr snapToObjects="1">
      <p:cViewPr varScale="1">
        <p:scale>
          <a:sx n="109" d="100"/>
          <a:sy n="109" d="100"/>
        </p:scale>
        <p:origin x="1296" y="108"/>
      </p:cViewPr>
      <p:guideLst>
        <p:guide orient="horz" pos="2160"/>
        <p:guide pos="2880"/>
      </p:guideLst>
    </p:cSldViewPr>
  </p:slideViewPr>
  <p:notesTextViewPr>
    <p:cViewPr>
      <p:scale>
        <a:sx n="100" d="100"/>
        <a:sy n="100" d="100"/>
      </p:scale>
      <p:origin x="0" y="0"/>
    </p:cViewPr>
  </p:notesTextViewPr>
  <p:sorterViewPr>
    <p:cViewPr>
      <p:scale>
        <a:sx n="90" d="100"/>
        <a:sy n="90" d="100"/>
      </p:scale>
      <p:origin x="0" y="-1962"/>
    </p:cViewPr>
  </p:sorterViewPr>
  <p:notesViewPr>
    <p:cSldViewPr snapToObjects="1">
      <p:cViewPr varScale="1">
        <p:scale>
          <a:sx n="88" d="100"/>
          <a:sy n="88" d="100"/>
        </p:scale>
        <p:origin x="-3870" y="-12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3F2D2BDF-50CF-4DA7-A739-BFF10418D413}" type="datetimeFigureOut">
              <a:rPr lang="hr-HR" smtClean="0"/>
              <a:pPr/>
              <a:t>18.12.2019.</a:t>
            </a:fld>
            <a:endParaRPr lang="hr-HR"/>
          </a:p>
        </p:txBody>
      </p:sp>
      <p:sp>
        <p:nvSpPr>
          <p:cNvPr id="4" name="Rezervirano mjesto podnožja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hr-HR"/>
          </a:p>
        </p:txBody>
      </p:sp>
      <p:sp>
        <p:nvSpPr>
          <p:cNvPr id="5" name="Rezervirano mjesto broja slajda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B2D0F62F-E245-47F0-B059-A5D7733AA745}" type="slidenum">
              <a:rPr lang="hr-HR" smtClean="0"/>
              <a:pPr/>
              <a:t>‹#›</a:t>
            </a:fld>
            <a:endParaRPr lang="hr-HR"/>
          </a:p>
        </p:txBody>
      </p:sp>
    </p:spTree>
    <p:extLst>
      <p:ext uri="{BB962C8B-B14F-4D97-AF65-F5344CB8AC3E}">
        <p14:creationId xmlns:p14="http://schemas.microsoft.com/office/powerpoint/2010/main" val="3634893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0786FEEF-DDD5-4167-8912-D8BC166ECA79}" type="datetimeFigureOut">
              <a:rPr lang="hr-HR" smtClean="0"/>
              <a:pPr/>
              <a:t>18.12.2019.</a:t>
            </a:fld>
            <a:endParaRPr lang="hr-HR"/>
          </a:p>
        </p:txBody>
      </p:sp>
      <p:sp>
        <p:nvSpPr>
          <p:cNvPr id="4" name="Rezervirano mjesto slike slajda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6" name="Rezervirano mjesto podnožja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06D1E282-BAB1-418A-A0CE-37C554B8C91D}" type="slidenum">
              <a:rPr lang="hr-HR" smtClean="0"/>
              <a:pPr/>
              <a:t>‹#›</a:t>
            </a:fld>
            <a:endParaRPr lang="hr-HR"/>
          </a:p>
        </p:txBody>
      </p:sp>
    </p:spTree>
    <p:extLst>
      <p:ext uri="{BB962C8B-B14F-4D97-AF65-F5344CB8AC3E}">
        <p14:creationId xmlns:p14="http://schemas.microsoft.com/office/powerpoint/2010/main" val="4232713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D1E282-BAB1-418A-A0CE-37C554B8C91D}" type="slidenum">
              <a:rPr lang="hr-HR" smtClean="0"/>
              <a:pPr/>
              <a:t>1</a:t>
            </a:fld>
            <a:endParaRPr lang="hr-HR"/>
          </a:p>
        </p:txBody>
      </p:sp>
    </p:spTree>
    <p:extLst>
      <p:ext uri="{BB962C8B-B14F-4D97-AF65-F5344CB8AC3E}">
        <p14:creationId xmlns:p14="http://schemas.microsoft.com/office/powerpoint/2010/main" val="45179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5BF1FD-49F0-412D-9E47-AD732FD37F3B}" type="datetime1">
              <a:rPr lang="en-US" smtClean="0"/>
              <a:pPr/>
              <a:t>12/18/2019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8C193-0B1C-FA4E-9980-ADC1DEF5110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10"/>
          </p:nvPr>
        </p:nvSpPr>
        <p:spPr/>
        <p:txBody>
          <a:bodyPr/>
          <a:lstStyle/>
          <a:p>
            <a:fld id="{8CFCCFEB-3B1E-4FEA-84D3-145779C948D7}" type="datetime1">
              <a:rPr lang="en-US" smtClean="0"/>
              <a:pPr/>
              <a:t>12/18/2019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8C193-0B1C-FA4E-9980-ADC1DEF511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a-I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10"/>
          </p:nvPr>
        </p:nvSpPr>
        <p:spPr/>
        <p:txBody>
          <a:bodyPr/>
          <a:lstStyle/>
          <a:p>
            <a:fld id="{EF9BF7E2-8850-47A6-B4BE-681ADC0EE6E1}" type="datetime1">
              <a:rPr lang="en-US" smtClean="0"/>
              <a:pPr/>
              <a:t>12/18/2019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8C193-0B1C-FA4E-9980-ADC1DEF511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96" y="44624"/>
            <a:ext cx="8856984" cy="504056"/>
          </a:xfrm>
        </p:spPr>
        <p:txBody>
          <a:bodyPr>
            <a:normAutofit/>
          </a:bodyPr>
          <a:lstStyle>
            <a:lvl1pPr algn="l">
              <a:defRPr sz="2800" b="1">
                <a:solidFill>
                  <a:schemeClr val="tx1">
                    <a:lumMod val="50000"/>
                    <a:lumOff val="50000"/>
                  </a:schemeClr>
                </a:solidFill>
              </a:defRPr>
            </a:lvl1pPr>
          </a:lstStyle>
          <a:p>
            <a:r>
              <a:rPr lang="ta-IN" dirty="0" smtClean="0"/>
              <a:t>CLICK TO EDIT MASTER TITLE STYLE</a:t>
            </a:r>
            <a:endParaRPr lang="en-US" dirty="0"/>
          </a:p>
        </p:txBody>
      </p:sp>
      <p:sp>
        <p:nvSpPr>
          <p:cNvPr id="3" name="Content Placeholder 2"/>
          <p:cNvSpPr>
            <a:spLocks noGrp="1"/>
          </p:cNvSpPr>
          <p:nvPr>
            <p:ph idx="1"/>
          </p:nvPr>
        </p:nvSpPr>
        <p:spPr>
          <a:xfrm>
            <a:off x="107504" y="692696"/>
            <a:ext cx="8784976" cy="5544616"/>
          </a:xfrm>
        </p:spPr>
        <p:txBody>
          <a:bodyPr>
            <a:normAutofit/>
          </a:bodyPr>
          <a:lstStyle>
            <a:lvl1pPr>
              <a:defRPr sz="2800"/>
            </a:lvl1pPr>
            <a:lvl2pPr>
              <a:defRPr sz="2400"/>
            </a:lvl2pPr>
            <a:lvl3pPr>
              <a:defRPr sz="2000"/>
            </a:lvl3pPr>
            <a:lvl4pPr>
              <a:defRPr sz="1800"/>
            </a:lvl4pPr>
            <a:lvl5pPr>
              <a:defRPr sz="1800"/>
            </a:lvl5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10"/>
          </p:nvPr>
        </p:nvSpPr>
        <p:spPr/>
        <p:txBody>
          <a:bodyPr/>
          <a:lstStyle/>
          <a:p>
            <a:fld id="{CD5EBDF7-8017-466D-AD7C-FDFF81DA14E2}" type="datetime1">
              <a:rPr lang="en-US" smtClean="0"/>
              <a:pPr/>
              <a:t>12/18/2019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8C193-0B1C-FA4E-9980-ADC1DEF5110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a-I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a-IN" smtClean="0"/>
              <a:t>Click to edit Master text styles</a:t>
            </a:r>
          </a:p>
        </p:txBody>
      </p:sp>
      <p:sp>
        <p:nvSpPr>
          <p:cNvPr id="4" name="Date Placeholder 3"/>
          <p:cNvSpPr>
            <a:spLocks noGrp="1"/>
          </p:cNvSpPr>
          <p:nvPr>
            <p:ph type="dt" sz="half" idx="10"/>
          </p:nvPr>
        </p:nvSpPr>
        <p:spPr/>
        <p:txBody>
          <a:bodyPr/>
          <a:lstStyle/>
          <a:p>
            <a:fld id="{FD0B3944-B0CB-4C56-9642-6F41C22B390F}" type="datetime1">
              <a:rPr lang="en-US" smtClean="0"/>
              <a:pPr/>
              <a:t>12/18/2019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8C193-0B1C-FA4E-9980-ADC1DEF5110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5" name="Date Placeholder 4"/>
          <p:cNvSpPr>
            <a:spLocks noGrp="1"/>
          </p:cNvSpPr>
          <p:nvPr>
            <p:ph type="dt" sz="half" idx="10"/>
          </p:nvPr>
        </p:nvSpPr>
        <p:spPr/>
        <p:txBody>
          <a:bodyPr/>
          <a:lstStyle/>
          <a:p>
            <a:fld id="{59392119-B7B2-44A9-8B65-94EB722E63E2}" type="datetime1">
              <a:rPr lang="en-US" smtClean="0"/>
              <a:pPr/>
              <a:t>12/18/2019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8C193-0B1C-FA4E-9980-ADC1DEF511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a-I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a-I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a-I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7" name="Date Placeholder 6"/>
          <p:cNvSpPr>
            <a:spLocks noGrp="1"/>
          </p:cNvSpPr>
          <p:nvPr>
            <p:ph type="dt" sz="half" idx="10"/>
          </p:nvPr>
        </p:nvSpPr>
        <p:spPr/>
        <p:txBody>
          <a:bodyPr/>
          <a:lstStyle/>
          <a:p>
            <a:fld id="{EE4C33A9-D263-473F-9A6F-BEB6F2A84E59}" type="datetime1">
              <a:rPr lang="en-US" smtClean="0"/>
              <a:pPr/>
              <a:t>12/18/2019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08C193-0B1C-FA4E-9980-ADC1DEF511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Date Placeholder 2"/>
          <p:cNvSpPr>
            <a:spLocks noGrp="1"/>
          </p:cNvSpPr>
          <p:nvPr>
            <p:ph type="dt" sz="half" idx="10"/>
          </p:nvPr>
        </p:nvSpPr>
        <p:spPr/>
        <p:txBody>
          <a:bodyPr/>
          <a:lstStyle/>
          <a:p>
            <a:fld id="{14CE09CB-A129-4D87-B175-5D7E7759A391}" type="datetime1">
              <a:rPr lang="en-US" smtClean="0"/>
              <a:pPr/>
              <a:t>12/18/2019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08C193-0B1C-FA4E-9980-ADC1DEF511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D2981-093F-42C9-84AA-84DED05FFF46}" type="datetime1">
              <a:rPr lang="en-US" smtClean="0"/>
              <a:pPr/>
              <a:t>12/18/2019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08C193-0B1C-FA4E-9980-ADC1DEF511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a-I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a-IN" smtClean="0"/>
              <a:t>Click to edit Master text styles</a:t>
            </a:r>
          </a:p>
        </p:txBody>
      </p:sp>
      <p:sp>
        <p:nvSpPr>
          <p:cNvPr id="5" name="Date Placeholder 4"/>
          <p:cNvSpPr>
            <a:spLocks noGrp="1"/>
          </p:cNvSpPr>
          <p:nvPr>
            <p:ph type="dt" sz="half" idx="10"/>
          </p:nvPr>
        </p:nvSpPr>
        <p:spPr/>
        <p:txBody>
          <a:bodyPr/>
          <a:lstStyle/>
          <a:p>
            <a:fld id="{0A98B6F4-DD67-46C9-BAB7-A45A7F36559E}" type="datetime1">
              <a:rPr lang="en-US" smtClean="0"/>
              <a:pPr/>
              <a:t>12/18/2019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8C193-0B1C-FA4E-9980-ADC1DEF511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a-I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a-IN" smtClean="0"/>
              <a:t>Click to edit Master text styles</a:t>
            </a:r>
          </a:p>
        </p:txBody>
      </p:sp>
      <p:sp>
        <p:nvSpPr>
          <p:cNvPr id="5" name="Date Placeholder 4"/>
          <p:cNvSpPr>
            <a:spLocks noGrp="1"/>
          </p:cNvSpPr>
          <p:nvPr>
            <p:ph type="dt" sz="half" idx="10"/>
          </p:nvPr>
        </p:nvSpPr>
        <p:spPr/>
        <p:txBody>
          <a:bodyPr/>
          <a:lstStyle/>
          <a:p>
            <a:fld id="{2818D805-6C8C-4CD5-9A33-4B7DDAA0FEA4}" type="datetime1">
              <a:rPr lang="en-US" smtClean="0"/>
              <a:pPr/>
              <a:t>12/18/2019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8C193-0B1C-FA4E-9980-ADC1DEF5110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C5C774-8339-41DE-BFFB-F36856149ABE}" type="datetime1">
              <a:rPr lang="en-US" smtClean="0"/>
              <a:pPr/>
              <a:t>12/18/2019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8C193-0B1C-FA4E-9980-ADC1DEF511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vana.mitrovic-vudric@haop.hr" TargetMode="Externa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hyperlink" Target="mailto:KLIMA@haop.hr" TargetMode="External"/><Relationship Id="rId4" Type="http://schemas.openxmlformats.org/officeDocument/2006/relationships/hyperlink" Target="mailto:vana.mitrovicvudric@mzoe.hr"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lika 7"/>
          <p:cNvPicPr>
            <a:picLocks noChangeAspect="1"/>
          </p:cNvPicPr>
          <p:nvPr/>
        </p:nvPicPr>
        <p:blipFill rotWithShape="1">
          <a:blip r:embed="rId3">
            <a:extLst>
              <a:ext uri="{28A0092B-C50C-407E-A947-70E740481C1C}">
                <a14:useLocalDpi xmlns:a14="http://schemas.microsoft.com/office/drawing/2010/main" val="0"/>
              </a:ext>
            </a:extLst>
          </a:blip>
          <a:srcRect t="24801"/>
          <a:stretch/>
        </p:blipFill>
        <p:spPr>
          <a:xfrm>
            <a:off x="-8978" y="1660795"/>
            <a:ext cx="9144000" cy="5157192"/>
          </a:xfrm>
          <a:prstGeom prst="rect">
            <a:avLst/>
          </a:prstGeom>
        </p:spPr>
      </p:pic>
      <p:pic>
        <p:nvPicPr>
          <p:cNvPr id="9" name="Slika 8"/>
          <p:cNvPicPr>
            <a:picLocks noChangeAspect="1"/>
          </p:cNvPicPr>
          <p:nvPr/>
        </p:nvPicPr>
        <p:blipFill>
          <a:blip r:embed="rId4"/>
          <a:stretch>
            <a:fillRect/>
          </a:stretch>
        </p:blipFill>
        <p:spPr>
          <a:xfrm>
            <a:off x="624443" y="564527"/>
            <a:ext cx="2363381" cy="166435"/>
          </a:xfrm>
          <a:prstGeom prst="rect">
            <a:avLst/>
          </a:prstGeom>
        </p:spPr>
      </p:pic>
      <p:grpSp>
        <p:nvGrpSpPr>
          <p:cNvPr id="3" name="Grupa 2"/>
          <p:cNvGrpSpPr/>
          <p:nvPr/>
        </p:nvGrpSpPr>
        <p:grpSpPr>
          <a:xfrm>
            <a:off x="323528" y="314653"/>
            <a:ext cx="2952328" cy="830997"/>
            <a:chOff x="323528" y="314653"/>
            <a:chExt cx="2952328" cy="830997"/>
          </a:xfrm>
        </p:grpSpPr>
        <p:sp>
          <p:nvSpPr>
            <p:cNvPr id="2" name="TekstniOkvir 1"/>
            <p:cNvSpPr txBox="1"/>
            <p:nvPr/>
          </p:nvSpPr>
          <p:spPr>
            <a:xfrm>
              <a:off x="899592" y="314653"/>
              <a:ext cx="2376264" cy="830997"/>
            </a:xfrm>
            <a:prstGeom prst="rect">
              <a:avLst/>
            </a:prstGeom>
            <a:solidFill>
              <a:schemeClr val="bg1"/>
            </a:solidFill>
          </p:spPr>
          <p:txBody>
            <a:bodyPr wrap="square" rtlCol="0">
              <a:spAutoFit/>
            </a:bodyPr>
            <a:lstStyle/>
            <a:p>
              <a:r>
                <a:rPr lang="hr-HR" sz="1200" b="1" dirty="0" smtClean="0">
                  <a:latin typeface="Bell MT" panose="02020503060305020303" pitchFamily="18" charset="0"/>
                </a:rPr>
                <a:t>REPUBLIKA HRVATSKA</a:t>
              </a:r>
            </a:p>
            <a:p>
              <a:endParaRPr lang="hr-HR" sz="1200" b="1" dirty="0">
                <a:latin typeface="Bell MT" panose="02020503060305020303" pitchFamily="18" charset="0"/>
              </a:endParaRPr>
            </a:p>
            <a:p>
              <a:r>
                <a:rPr lang="hr-HR" sz="1200" b="1" dirty="0" smtClean="0">
                  <a:latin typeface="Bell MT" panose="02020503060305020303" pitchFamily="18" charset="0"/>
                </a:rPr>
                <a:t>MINISTARSTVO ZAŠTITE</a:t>
              </a:r>
            </a:p>
            <a:p>
              <a:r>
                <a:rPr lang="hr-HR" sz="1200" b="1" dirty="0" smtClean="0">
                  <a:latin typeface="Bell MT" panose="02020503060305020303" pitchFamily="18" charset="0"/>
                </a:rPr>
                <a:t>OKOLIŠA I ENERGETIKE</a:t>
              </a:r>
              <a:endParaRPr lang="hr-HR" sz="1200" b="1" dirty="0">
                <a:latin typeface="Bell MT" panose="02020503060305020303" pitchFamily="18" charset="0"/>
              </a:endParaRPr>
            </a:p>
          </p:txBody>
        </p:sp>
        <p:pic>
          <p:nvPicPr>
            <p:cNvPr id="10" name="Slika 9"/>
            <p:cNvPicPr>
              <a:picLocks noChangeAspect="1"/>
            </p:cNvPicPr>
            <p:nvPr/>
          </p:nvPicPr>
          <p:blipFill rotWithShape="1">
            <a:blip r:embed="rId3">
              <a:extLst>
                <a:ext uri="{28A0092B-C50C-407E-A947-70E740481C1C}">
                  <a14:useLocalDpi xmlns:a14="http://schemas.microsoft.com/office/drawing/2010/main" val="0"/>
                </a:ext>
              </a:extLst>
            </a:blip>
            <a:srcRect l="3538" t="4851" r="89374" b="85699"/>
            <a:stretch/>
          </p:blipFill>
          <p:spPr>
            <a:xfrm>
              <a:off x="323528" y="404664"/>
              <a:ext cx="648072" cy="648072"/>
            </a:xfrm>
            <a:prstGeom prst="rect">
              <a:avLst/>
            </a:prstGeom>
          </p:spPr>
        </p:pic>
      </p:grpSp>
      <p:sp>
        <p:nvSpPr>
          <p:cNvPr id="11" name="Rectangle 2"/>
          <p:cNvSpPr>
            <a:spLocks noGrp="1" noChangeArrowheads="1"/>
          </p:cNvSpPr>
          <p:nvPr>
            <p:ph type="ctrTitle"/>
          </p:nvPr>
        </p:nvSpPr>
        <p:spPr/>
        <p:txBody>
          <a:bodyPr>
            <a:noAutofit/>
          </a:bodyPr>
          <a:lstStyle/>
          <a:p>
            <a:pPr>
              <a:defRPr/>
            </a:pPr>
            <a:r>
              <a:rPr lang="pl-PL" altLang="en-US" sz="2800" dirty="0" smtClean="0"/>
              <a:t>5. </a:t>
            </a:r>
            <a:r>
              <a:rPr lang="pl-PL" altLang="en-US" sz="2800" dirty="0"/>
              <a:t>VERIFIKACIJSKI FORUM</a:t>
            </a:r>
            <a:br>
              <a:rPr lang="pl-PL" altLang="en-US" sz="2800" dirty="0"/>
            </a:br>
            <a:r>
              <a:rPr lang="pl-PL" altLang="en-US" sz="2800" dirty="0"/>
              <a:t>Zagreb, </a:t>
            </a:r>
            <a:r>
              <a:rPr lang="pl-PL" altLang="en-US" sz="2800" dirty="0" smtClean="0"/>
              <a:t>19.12.2019.</a:t>
            </a:r>
            <a:r>
              <a:rPr lang="hr-HR" altLang="en-US" sz="2800" dirty="0" smtClean="0"/>
              <a:t> </a:t>
            </a:r>
          </a:p>
        </p:txBody>
      </p:sp>
      <p:sp>
        <p:nvSpPr>
          <p:cNvPr id="14" name="Rectangle 3"/>
          <p:cNvSpPr>
            <a:spLocks noGrp="1" noChangeArrowheads="1"/>
          </p:cNvSpPr>
          <p:nvPr>
            <p:ph type="subTitle" idx="1"/>
          </p:nvPr>
        </p:nvSpPr>
        <p:spPr>
          <a:xfrm>
            <a:off x="1371600" y="3886200"/>
            <a:ext cx="6400800" cy="2135088"/>
          </a:xfrm>
        </p:spPr>
        <p:txBody>
          <a:bodyPr>
            <a:normAutofit/>
          </a:bodyPr>
          <a:lstStyle/>
          <a:p>
            <a:pPr>
              <a:lnSpc>
                <a:spcPct val="80000"/>
              </a:lnSpc>
              <a:defRPr/>
            </a:pPr>
            <a:r>
              <a:rPr lang="hr-HR" sz="2600" b="1" dirty="0">
                <a:solidFill>
                  <a:schemeClr val="tx1"/>
                </a:solidFill>
              </a:rPr>
              <a:t>Nalazi provjera izvješća o godišnjim emisijama za 2018. i izvješća o verifikaciji </a:t>
            </a:r>
            <a:endParaRPr lang="hr-HR" sz="2600" b="1" dirty="0" smtClean="0">
              <a:solidFill>
                <a:schemeClr val="tx1"/>
              </a:solidFill>
            </a:endParaRPr>
          </a:p>
          <a:p>
            <a:pPr>
              <a:lnSpc>
                <a:spcPct val="80000"/>
              </a:lnSpc>
              <a:defRPr/>
            </a:pPr>
            <a:endParaRPr lang="hr-HR" altLang="en-US" sz="1800" dirty="0" smtClean="0">
              <a:solidFill>
                <a:schemeClr val="tx1"/>
              </a:solidFill>
            </a:endParaRPr>
          </a:p>
          <a:p>
            <a:pPr>
              <a:lnSpc>
                <a:spcPct val="80000"/>
              </a:lnSpc>
              <a:defRPr/>
            </a:pPr>
            <a:r>
              <a:rPr lang="hr-HR" altLang="en-US" sz="1800" dirty="0" smtClean="0">
                <a:solidFill>
                  <a:schemeClr val="tx1"/>
                </a:solidFill>
              </a:rPr>
              <a:t>Vana Mitrović </a:t>
            </a:r>
            <a:r>
              <a:rPr lang="hr-HR" altLang="en-US" sz="1800" dirty="0" err="1" smtClean="0">
                <a:solidFill>
                  <a:schemeClr val="tx1"/>
                </a:solidFill>
              </a:rPr>
              <a:t>Vudrić</a:t>
            </a:r>
            <a:r>
              <a:rPr lang="hr-HR" altLang="en-US" sz="1800" dirty="0" smtClean="0">
                <a:solidFill>
                  <a:schemeClr val="tx1"/>
                </a:solidFill>
              </a:rPr>
              <a:t>, </a:t>
            </a:r>
            <a:r>
              <a:rPr lang="hr-HR" altLang="en-US" sz="1800" dirty="0">
                <a:solidFill>
                  <a:schemeClr val="tx1"/>
                </a:solidFill>
              </a:rPr>
              <a:t>dipl. ing. S</a:t>
            </a:r>
            <a:r>
              <a:rPr lang="hr-HR" altLang="en-US" sz="1800" dirty="0" smtClean="0">
                <a:solidFill>
                  <a:schemeClr val="tx1"/>
                </a:solidFill>
              </a:rPr>
              <a:t>tručna </a:t>
            </a:r>
            <a:r>
              <a:rPr lang="hr-HR" altLang="en-US" sz="1800" dirty="0">
                <a:solidFill>
                  <a:schemeClr val="tx1"/>
                </a:solidFill>
              </a:rPr>
              <a:t>savjetnica u </a:t>
            </a:r>
            <a:r>
              <a:rPr lang="hr-HR" altLang="en-US" sz="1800" dirty="0" smtClean="0">
                <a:solidFill>
                  <a:schemeClr val="tx1"/>
                </a:solidFill>
              </a:rPr>
              <a:t>Odjelu </a:t>
            </a:r>
            <a:r>
              <a:rPr lang="hr-HR" altLang="en-US" sz="1800" dirty="0">
                <a:solidFill>
                  <a:schemeClr val="tx1"/>
                </a:solidFill>
              </a:rPr>
              <a:t>za klimatske </a:t>
            </a:r>
            <a:r>
              <a:rPr lang="hr-HR" altLang="en-US" sz="1800" dirty="0" smtClean="0">
                <a:solidFill>
                  <a:schemeClr val="tx1"/>
                </a:solidFill>
              </a:rPr>
              <a:t>aktivnosti</a:t>
            </a:r>
            <a:endParaRPr lang="hr-HR" altLang="en-US" sz="1800" dirty="0">
              <a:solidFill>
                <a:schemeClr val="tx1"/>
              </a:solidFill>
            </a:endParaRPr>
          </a:p>
          <a:p>
            <a:pPr>
              <a:lnSpc>
                <a:spcPct val="80000"/>
              </a:lnSpc>
              <a:defRPr/>
            </a:pPr>
            <a:endParaRPr lang="hr-HR" altLang="en-US" sz="1800" dirty="0">
              <a:solidFill>
                <a:schemeClr val="tx1"/>
              </a:solidFill>
            </a:endParaRPr>
          </a:p>
          <a:p>
            <a:pPr>
              <a:lnSpc>
                <a:spcPct val="80000"/>
              </a:lnSpc>
              <a:defRPr/>
            </a:pPr>
            <a:endParaRPr lang="hr-HR" altLang="en-US" sz="1800" dirty="0">
              <a:solidFill>
                <a:schemeClr val="tx1"/>
              </a:solidFill>
            </a:endParaRPr>
          </a:p>
          <a:p>
            <a:pPr>
              <a:lnSpc>
                <a:spcPct val="80000"/>
              </a:lnSpc>
              <a:defRPr/>
            </a:pPr>
            <a:endParaRPr lang="hr-HR" altLang="en-US" sz="1800" dirty="0" smtClean="0">
              <a:solidFill>
                <a:schemeClr val="tx1"/>
              </a:solidFill>
            </a:endParaRPr>
          </a:p>
        </p:txBody>
      </p:sp>
      <p:sp>
        <p:nvSpPr>
          <p:cNvPr id="4" name="TextBox 3"/>
          <p:cNvSpPr txBox="1"/>
          <p:nvPr/>
        </p:nvSpPr>
        <p:spPr>
          <a:xfrm>
            <a:off x="624443" y="6309320"/>
            <a:ext cx="7980005" cy="338554"/>
          </a:xfrm>
          <a:prstGeom prst="rect">
            <a:avLst/>
          </a:prstGeom>
          <a:noFill/>
        </p:spPr>
        <p:txBody>
          <a:bodyPr wrap="square" rtlCol="0">
            <a:spAutoFit/>
          </a:bodyPr>
          <a:lstStyle/>
          <a:p>
            <a:pPr lvl="0" algn="ctr">
              <a:lnSpc>
                <a:spcPct val="80000"/>
              </a:lnSpc>
              <a:spcBef>
                <a:spcPct val="20000"/>
              </a:spcBef>
              <a:defRPr/>
            </a:pPr>
            <a:r>
              <a:rPr lang="hr-HR" altLang="en-US" sz="2000" dirty="0">
                <a:solidFill>
                  <a:prstClr val="black"/>
                </a:solidFill>
              </a:rPr>
              <a:t>Ministarstvo zaštite okoliša i energetike</a:t>
            </a:r>
          </a:p>
        </p:txBody>
      </p:sp>
    </p:spTree>
    <p:extLst>
      <p:ext uri="{BB962C8B-B14F-4D97-AF65-F5344CB8AC3E}">
        <p14:creationId xmlns:p14="http://schemas.microsoft.com/office/powerpoint/2010/main" val="127125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6752"/>
            <a:ext cx="9144000" cy="132891"/>
          </a:xfrm>
          <a:prstGeom prst="rect">
            <a:avLst/>
          </a:prstGeom>
        </p:spPr>
      </p:pic>
      <p:sp>
        <p:nvSpPr>
          <p:cNvPr id="2" name="Title 1"/>
          <p:cNvSpPr>
            <a:spLocks noGrp="1"/>
          </p:cNvSpPr>
          <p:nvPr>
            <p:ph type="title"/>
          </p:nvPr>
        </p:nvSpPr>
        <p:spPr>
          <a:xfrm>
            <a:off x="35496" y="44624"/>
            <a:ext cx="8856984" cy="1080120"/>
          </a:xfrm>
        </p:spPr>
        <p:txBody>
          <a:bodyPr>
            <a:normAutofit/>
          </a:bodyPr>
          <a:lstStyle/>
          <a:p>
            <a:r>
              <a:rPr lang="hr-HR" dirty="0"/>
              <a:t>3</a:t>
            </a:r>
            <a:r>
              <a:rPr lang="hr-HR" dirty="0" smtClean="0"/>
              <a:t>. </a:t>
            </a:r>
            <a:r>
              <a:rPr lang="hr-HR" dirty="0"/>
              <a:t>Nalazi </a:t>
            </a:r>
            <a:r>
              <a:rPr lang="hr-HR" dirty="0" smtClean="0"/>
              <a:t>nadležnog tijela u izvješćima o godišnjim emisijama za 2018</a:t>
            </a:r>
            <a:r>
              <a:rPr lang="hr-HR" dirty="0"/>
              <a:t>. </a:t>
            </a:r>
            <a:endParaRPr lang="en-US" dirty="0"/>
          </a:p>
        </p:txBody>
      </p:sp>
      <p:sp>
        <p:nvSpPr>
          <p:cNvPr id="4" name="Content Placeholder 3"/>
          <p:cNvSpPr>
            <a:spLocks noGrp="1"/>
          </p:cNvSpPr>
          <p:nvPr>
            <p:ph idx="1"/>
          </p:nvPr>
        </p:nvSpPr>
        <p:spPr>
          <a:xfrm>
            <a:off x="35496" y="1484784"/>
            <a:ext cx="9108504" cy="4752527"/>
          </a:xfrm>
        </p:spPr>
        <p:txBody>
          <a:bodyPr>
            <a:normAutofit/>
          </a:bodyPr>
          <a:lstStyle/>
          <a:p>
            <a:r>
              <a:rPr lang="hr-HR" dirty="0" smtClean="0"/>
              <a:t>Tokovi izvora u Izvješću (11) nisu u skladu s odobrenim Planom praćenja (7)</a:t>
            </a:r>
          </a:p>
          <a:p>
            <a:r>
              <a:rPr lang="hr-HR" dirty="0"/>
              <a:t>Verifikator se također o tome nije očitovao</a:t>
            </a:r>
          </a:p>
          <a:p>
            <a:pPr marL="0" indent="0">
              <a:buNone/>
            </a:pPr>
            <a:endParaRPr lang="hr-HR" dirty="0" smtClean="0"/>
          </a:p>
          <a:p>
            <a:r>
              <a:rPr lang="hr-HR" dirty="0" smtClean="0"/>
              <a:t>IGE</a:t>
            </a:r>
            <a:endParaRPr lang="hr-HR" dirty="0"/>
          </a:p>
          <a:p>
            <a:pPr marL="0" indent="0">
              <a:buNone/>
            </a:pPr>
            <a:endParaRPr lang="hr-HR" dirty="0" smtClean="0"/>
          </a:p>
          <a:p>
            <a:endParaRPr lang="hr-HR" dirty="0" smtClean="0"/>
          </a:p>
          <a:p>
            <a:endParaRPr lang="hr-HR" dirty="0"/>
          </a:p>
          <a:p>
            <a:endParaRPr lang="hr-HR" dirty="0" smtClean="0"/>
          </a:p>
          <a:p>
            <a:endParaRPr lang="hr-HR" dirty="0"/>
          </a:p>
          <a:p>
            <a:endParaRPr lang="hr-HR" dirty="0" smtClean="0"/>
          </a:p>
          <a:p>
            <a:endParaRPr lang="hr-HR" dirty="0"/>
          </a:p>
          <a:p>
            <a:endParaRPr lang="hr-HR" dirty="0" smtClean="0"/>
          </a:p>
        </p:txBody>
      </p:sp>
      <p:pic>
        <p:nvPicPr>
          <p:cNvPr id="6" name="Picture 5"/>
          <p:cNvPicPr>
            <a:picLocks noChangeAspect="1"/>
          </p:cNvPicPr>
          <p:nvPr/>
        </p:nvPicPr>
        <p:blipFill>
          <a:blip r:embed="rId3"/>
          <a:stretch>
            <a:fillRect/>
          </a:stretch>
        </p:blipFill>
        <p:spPr>
          <a:xfrm>
            <a:off x="1403648" y="3068960"/>
            <a:ext cx="5944115" cy="3024336"/>
          </a:xfrm>
          <a:prstGeom prst="rect">
            <a:avLst/>
          </a:prstGeom>
        </p:spPr>
      </p:pic>
    </p:spTree>
    <p:extLst>
      <p:ext uri="{BB962C8B-B14F-4D97-AF65-F5344CB8AC3E}">
        <p14:creationId xmlns:p14="http://schemas.microsoft.com/office/powerpoint/2010/main" val="930118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6752"/>
            <a:ext cx="9144000" cy="132891"/>
          </a:xfrm>
          <a:prstGeom prst="rect">
            <a:avLst/>
          </a:prstGeom>
        </p:spPr>
      </p:pic>
      <p:sp>
        <p:nvSpPr>
          <p:cNvPr id="2" name="Title 1"/>
          <p:cNvSpPr>
            <a:spLocks noGrp="1"/>
          </p:cNvSpPr>
          <p:nvPr>
            <p:ph type="title"/>
          </p:nvPr>
        </p:nvSpPr>
        <p:spPr>
          <a:xfrm>
            <a:off x="35496" y="44624"/>
            <a:ext cx="8856984" cy="1080120"/>
          </a:xfrm>
        </p:spPr>
        <p:txBody>
          <a:bodyPr>
            <a:normAutofit/>
          </a:bodyPr>
          <a:lstStyle/>
          <a:p>
            <a:r>
              <a:rPr lang="hr-HR" dirty="0"/>
              <a:t>3</a:t>
            </a:r>
            <a:r>
              <a:rPr lang="hr-HR" dirty="0" smtClean="0"/>
              <a:t>. </a:t>
            </a:r>
            <a:r>
              <a:rPr lang="hr-HR" dirty="0"/>
              <a:t>Nalazi </a:t>
            </a:r>
            <a:r>
              <a:rPr lang="hr-HR" dirty="0" smtClean="0"/>
              <a:t>nadležnog tijela u izvješćima o godišnjim emisijama za 2018</a:t>
            </a:r>
            <a:r>
              <a:rPr lang="hr-HR" dirty="0"/>
              <a:t>. </a:t>
            </a:r>
            <a:endParaRPr lang="en-US" dirty="0"/>
          </a:p>
        </p:txBody>
      </p:sp>
      <p:sp>
        <p:nvSpPr>
          <p:cNvPr id="4" name="Content Placeholder 3"/>
          <p:cNvSpPr>
            <a:spLocks noGrp="1"/>
          </p:cNvSpPr>
          <p:nvPr>
            <p:ph idx="1"/>
          </p:nvPr>
        </p:nvSpPr>
        <p:spPr>
          <a:xfrm>
            <a:off x="35496" y="1484784"/>
            <a:ext cx="9108504" cy="4752527"/>
          </a:xfrm>
        </p:spPr>
        <p:txBody>
          <a:bodyPr>
            <a:normAutofit/>
          </a:bodyPr>
          <a:lstStyle/>
          <a:p>
            <a:r>
              <a:rPr lang="hr-HR" dirty="0" smtClean="0"/>
              <a:t>Tokovi izvora u Izvješću (11) nisu u skladu s odobrenim Planom praćenja (7)</a:t>
            </a:r>
          </a:p>
          <a:p>
            <a:endParaRPr lang="hr-HR" dirty="0"/>
          </a:p>
          <a:p>
            <a:r>
              <a:rPr lang="hr-HR" dirty="0" smtClean="0"/>
              <a:t>PP</a:t>
            </a:r>
          </a:p>
          <a:p>
            <a:endParaRPr lang="hr-HR" dirty="0"/>
          </a:p>
          <a:p>
            <a:endParaRPr lang="hr-HR" dirty="0" smtClean="0"/>
          </a:p>
          <a:p>
            <a:pPr marL="0" indent="0">
              <a:buNone/>
            </a:pPr>
            <a:endParaRPr lang="hr-HR" dirty="0" smtClean="0"/>
          </a:p>
          <a:p>
            <a:endParaRPr lang="hr-HR" dirty="0"/>
          </a:p>
          <a:p>
            <a:endParaRPr lang="hr-HR" dirty="0" smtClean="0"/>
          </a:p>
          <a:p>
            <a:pPr marL="0" indent="0">
              <a:buNone/>
            </a:pPr>
            <a:endParaRPr lang="hr-HR" dirty="0" smtClean="0"/>
          </a:p>
        </p:txBody>
      </p:sp>
      <p:pic>
        <p:nvPicPr>
          <p:cNvPr id="5" name="Picture 4"/>
          <p:cNvPicPr>
            <a:picLocks noChangeAspect="1"/>
          </p:cNvPicPr>
          <p:nvPr/>
        </p:nvPicPr>
        <p:blipFill>
          <a:blip r:embed="rId3"/>
          <a:stretch>
            <a:fillRect/>
          </a:stretch>
        </p:blipFill>
        <p:spPr>
          <a:xfrm>
            <a:off x="503548" y="4232689"/>
            <a:ext cx="8568952" cy="1368152"/>
          </a:xfrm>
          <a:prstGeom prst="rect">
            <a:avLst/>
          </a:prstGeom>
        </p:spPr>
      </p:pic>
      <p:pic>
        <p:nvPicPr>
          <p:cNvPr id="7" name="Picture 6"/>
          <p:cNvPicPr>
            <a:picLocks noChangeAspect="1"/>
          </p:cNvPicPr>
          <p:nvPr/>
        </p:nvPicPr>
        <p:blipFill>
          <a:blip r:embed="rId4"/>
          <a:stretch>
            <a:fillRect/>
          </a:stretch>
        </p:blipFill>
        <p:spPr>
          <a:xfrm>
            <a:off x="971600" y="2774398"/>
            <a:ext cx="7632848" cy="874794"/>
          </a:xfrm>
          <a:prstGeom prst="rect">
            <a:avLst/>
          </a:prstGeom>
        </p:spPr>
      </p:pic>
    </p:spTree>
    <p:extLst>
      <p:ext uri="{BB962C8B-B14F-4D97-AF65-F5344CB8AC3E}">
        <p14:creationId xmlns:p14="http://schemas.microsoft.com/office/powerpoint/2010/main" val="493283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6752"/>
            <a:ext cx="9144000" cy="132891"/>
          </a:xfrm>
          <a:prstGeom prst="rect">
            <a:avLst/>
          </a:prstGeom>
        </p:spPr>
      </p:pic>
      <p:sp>
        <p:nvSpPr>
          <p:cNvPr id="2" name="Title 1"/>
          <p:cNvSpPr>
            <a:spLocks noGrp="1"/>
          </p:cNvSpPr>
          <p:nvPr>
            <p:ph type="title"/>
          </p:nvPr>
        </p:nvSpPr>
        <p:spPr>
          <a:xfrm>
            <a:off x="35496" y="44624"/>
            <a:ext cx="8856984" cy="1080120"/>
          </a:xfrm>
        </p:spPr>
        <p:txBody>
          <a:bodyPr>
            <a:normAutofit/>
          </a:bodyPr>
          <a:lstStyle/>
          <a:p>
            <a:r>
              <a:rPr lang="hr-HR" dirty="0"/>
              <a:t>4</a:t>
            </a:r>
            <a:r>
              <a:rPr lang="hr-HR" dirty="0" smtClean="0"/>
              <a:t>. </a:t>
            </a:r>
            <a:r>
              <a:rPr lang="hr-HR" dirty="0"/>
              <a:t>Nalazi </a:t>
            </a:r>
            <a:r>
              <a:rPr lang="hr-HR" dirty="0" smtClean="0"/>
              <a:t>nadležnog tijela u izvješćima o verifikaciji za 2018</a:t>
            </a:r>
            <a:r>
              <a:rPr lang="hr-HR" dirty="0"/>
              <a:t>. </a:t>
            </a:r>
            <a:endParaRPr lang="en-US" dirty="0"/>
          </a:p>
        </p:txBody>
      </p:sp>
      <p:sp>
        <p:nvSpPr>
          <p:cNvPr id="4" name="Content Placeholder 3"/>
          <p:cNvSpPr>
            <a:spLocks noGrp="1"/>
          </p:cNvSpPr>
          <p:nvPr>
            <p:ph idx="1"/>
          </p:nvPr>
        </p:nvSpPr>
        <p:spPr>
          <a:xfrm>
            <a:off x="107504" y="1401650"/>
            <a:ext cx="8784976" cy="5195701"/>
          </a:xfrm>
        </p:spPr>
        <p:txBody>
          <a:bodyPr>
            <a:normAutofit lnSpcReduction="10000"/>
          </a:bodyPr>
          <a:lstStyle/>
          <a:p>
            <a:r>
              <a:rPr lang="hr-HR" dirty="0" smtClean="0"/>
              <a:t>Pogrešna klasifikacija nalaza</a:t>
            </a:r>
            <a:r>
              <a:rPr lang="hr-HR" dirty="0"/>
              <a:t>: nesukladnosti s odobrenim planom praćenja navedene u poglavlju B radnog lista ˝Prilog 1-Nalazi ˝ su ujedno i nesukladnosti s Uredbom te su trebale biti navedene i u poglavlju C radnog lista ˝Prilog </a:t>
            </a:r>
            <a:r>
              <a:rPr lang="hr-HR" dirty="0" smtClean="0"/>
              <a:t>1-Nalazi˝</a:t>
            </a:r>
          </a:p>
          <a:p>
            <a:r>
              <a:rPr lang="hr-HR" dirty="0" smtClean="0"/>
              <a:t>Verifikator nije utvrdio nađene neusklađenosti, a koje je pronašlo nadležno tijelo</a:t>
            </a:r>
          </a:p>
          <a:p>
            <a:r>
              <a:rPr lang="hr-HR" dirty="0"/>
              <a:t>Nisu navedene neispravljene neusklađenosti iz prethodne godine u poglavlju E lista Prilog </a:t>
            </a:r>
            <a:r>
              <a:rPr lang="hr-HR" dirty="0" smtClean="0"/>
              <a:t>1-Nalazi</a:t>
            </a:r>
          </a:p>
          <a:p>
            <a:r>
              <a:rPr lang="hr-HR" dirty="0" smtClean="0"/>
              <a:t>Nejasno opisani nalazi verifikatora</a:t>
            </a:r>
          </a:p>
          <a:p>
            <a:endParaRPr lang="hr-HR" dirty="0" smtClean="0"/>
          </a:p>
          <a:p>
            <a:endParaRPr lang="hr-HR" dirty="0" smtClean="0"/>
          </a:p>
          <a:p>
            <a:endParaRPr lang="hr-HR" dirty="0" smtClean="0"/>
          </a:p>
        </p:txBody>
      </p:sp>
    </p:spTree>
    <p:extLst>
      <p:ext uri="{BB962C8B-B14F-4D97-AF65-F5344CB8AC3E}">
        <p14:creationId xmlns:p14="http://schemas.microsoft.com/office/powerpoint/2010/main" val="36576742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6752"/>
            <a:ext cx="9144000" cy="132891"/>
          </a:xfrm>
          <a:prstGeom prst="rect">
            <a:avLst/>
          </a:prstGeom>
        </p:spPr>
      </p:pic>
      <p:sp>
        <p:nvSpPr>
          <p:cNvPr id="2" name="Title 1"/>
          <p:cNvSpPr>
            <a:spLocks noGrp="1"/>
          </p:cNvSpPr>
          <p:nvPr>
            <p:ph type="title"/>
          </p:nvPr>
        </p:nvSpPr>
        <p:spPr>
          <a:xfrm>
            <a:off x="35496" y="44624"/>
            <a:ext cx="8856984" cy="1080120"/>
          </a:xfrm>
        </p:spPr>
        <p:txBody>
          <a:bodyPr>
            <a:normAutofit/>
          </a:bodyPr>
          <a:lstStyle/>
          <a:p>
            <a:r>
              <a:rPr lang="hr-HR" dirty="0"/>
              <a:t>4</a:t>
            </a:r>
            <a:r>
              <a:rPr lang="hr-HR" dirty="0" smtClean="0"/>
              <a:t>. </a:t>
            </a:r>
            <a:r>
              <a:rPr lang="hr-HR" dirty="0"/>
              <a:t>Nalazi </a:t>
            </a:r>
            <a:r>
              <a:rPr lang="hr-HR" dirty="0" smtClean="0"/>
              <a:t>nadležnog tijela u izvješćima o verifikaciji za 2018</a:t>
            </a:r>
            <a:r>
              <a:rPr lang="hr-HR" dirty="0"/>
              <a:t>. </a:t>
            </a:r>
            <a:endParaRPr lang="en-US" dirty="0"/>
          </a:p>
        </p:txBody>
      </p:sp>
      <p:sp>
        <p:nvSpPr>
          <p:cNvPr id="4" name="Content Placeholder 3"/>
          <p:cNvSpPr>
            <a:spLocks noGrp="1"/>
          </p:cNvSpPr>
          <p:nvPr>
            <p:ph idx="1"/>
          </p:nvPr>
        </p:nvSpPr>
        <p:spPr>
          <a:xfrm>
            <a:off x="107504" y="1401650"/>
            <a:ext cx="8784976" cy="5195701"/>
          </a:xfrm>
        </p:spPr>
        <p:txBody>
          <a:bodyPr>
            <a:normAutofit lnSpcReduction="10000"/>
          </a:bodyPr>
          <a:lstStyle/>
          <a:p>
            <a:r>
              <a:rPr lang="hr-HR" dirty="0"/>
              <a:t>Verifikator se u svojim nalazima nije očitovao o neispravljenim neusklađenostima s odobrenim planom praćenja vezano za broj tokova </a:t>
            </a:r>
            <a:r>
              <a:rPr lang="hr-HR" dirty="0" smtClean="0"/>
              <a:t>izvora</a:t>
            </a:r>
          </a:p>
          <a:p>
            <a:r>
              <a:rPr lang="hr-HR" dirty="0" smtClean="0"/>
              <a:t>Verifikator </a:t>
            </a:r>
            <a:r>
              <a:rPr lang="hr-HR" dirty="0"/>
              <a:t>se nije očitovao o razlici u prijavljenim TJ u Izvješću o godišnjim emisijama i NEC </a:t>
            </a:r>
            <a:r>
              <a:rPr lang="hr-HR" dirty="0" smtClean="0"/>
              <a:t>obrascu</a:t>
            </a:r>
          </a:p>
          <a:p>
            <a:r>
              <a:rPr lang="hr-HR" dirty="0" smtClean="0"/>
              <a:t>Pogrešno navedene emisije postrojenja zbog zaokruživanja i činjenice </a:t>
            </a:r>
            <a:r>
              <a:rPr lang="hr-HR" dirty="0"/>
              <a:t>da verifikator u obrazac Izvješća o verifikaciji nije upisao podatke o emisiji kao sumu iz svih tokova izvora, već kao sumu zaokruženih emisija iz izgaranja, materijalne bilance i procesnih emisija</a:t>
            </a:r>
            <a:endParaRPr lang="hr-HR" dirty="0" smtClean="0"/>
          </a:p>
        </p:txBody>
      </p:sp>
    </p:spTree>
    <p:extLst>
      <p:ext uri="{BB962C8B-B14F-4D97-AF65-F5344CB8AC3E}">
        <p14:creationId xmlns:p14="http://schemas.microsoft.com/office/powerpoint/2010/main" val="3869410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6752"/>
            <a:ext cx="9144000" cy="132891"/>
          </a:xfrm>
          <a:prstGeom prst="rect">
            <a:avLst/>
          </a:prstGeom>
        </p:spPr>
      </p:pic>
      <p:sp>
        <p:nvSpPr>
          <p:cNvPr id="2" name="Title 1"/>
          <p:cNvSpPr>
            <a:spLocks noGrp="1"/>
          </p:cNvSpPr>
          <p:nvPr>
            <p:ph type="title"/>
          </p:nvPr>
        </p:nvSpPr>
        <p:spPr>
          <a:xfrm>
            <a:off x="35496" y="44624"/>
            <a:ext cx="8856984" cy="1080120"/>
          </a:xfrm>
        </p:spPr>
        <p:txBody>
          <a:bodyPr>
            <a:normAutofit/>
          </a:bodyPr>
          <a:lstStyle/>
          <a:p>
            <a:r>
              <a:rPr lang="hr-HR" dirty="0"/>
              <a:t>4</a:t>
            </a:r>
            <a:r>
              <a:rPr lang="hr-HR" dirty="0" smtClean="0"/>
              <a:t>. </a:t>
            </a:r>
            <a:r>
              <a:rPr lang="hr-HR" dirty="0"/>
              <a:t>Nalazi </a:t>
            </a:r>
            <a:r>
              <a:rPr lang="hr-HR" dirty="0" smtClean="0"/>
              <a:t>nadležnog tijela u izvješćima o verifikaciji za 2018</a:t>
            </a:r>
            <a:r>
              <a:rPr lang="hr-HR" dirty="0"/>
              <a:t>. </a:t>
            </a:r>
            <a:endParaRPr lang="en-US" dirty="0"/>
          </a:p>
        </p:txBody>
      </p:sp>
      <p:sp>
        <p:nvSpPr>
          <p:cNvPr id="4" name="Content Placeholder 3"/>
          <p:cNvSpPr>
            <a:spLocks noGrp="1"/>
          </p:cNvSpPr>
          <p:nvPr>
            <p:ph idx="1"/>
          </p:nvPr>
        </p:nvSpPr>
        <p:spPr>
          <a:xfrm>
            <a:off x="107504" y="1401650"/>
            <a:ext cx="8784976" cy="5195701"/>
          </a:xfrm>
        </p:spPr>
        <p:txBody>
          <a:bodyPr>
            <a:normAutofit fontScale="92500" lnSpcReduction="10000"/>
          </a:bodyPr>
          <a:lstStyle/>
          <a:p>
            <a:r>
              <a:rPr lang="hr-HR" dirty="0"/>
              <a:t>Verifikator se nije očitovao o promjenama u kategoriji </a:t>
            </a:r>
            <a:r>
              <a:rPr lang="hr-HR" dirty="0" smtClean="0"/>
              <a:t>tokova</a:t>
            </a:r>
          </a:p>
          <a:p>
            <a:r>
              <a:rPr lang="hr-HR" dirty="0"/>
              <a:t>Verifikator se nije očitovao o razlici stanja </a:t>
            </a:r>
            <a:r>
              <a:rPr lang="hr-HR" dirty="0" smtClean="0"/>
              <a:t>zaliha</a:t>
            </a:r>
          </a:p>
          <a:p>
            <a:r>
              <a:rPr lang="hr-HR" dirty="0" smtClean="0"/>
              <a:t>Pogrešno dano mišljenje verifikatora na Izvješće  o godišnjim emisijama</a:t>
            </a:r>
          </a:p>
          <a:p>
            <a:r>
              <a:rPr lang="hr-HR" dirty="0"/>
              <a:t>B</a:t>
            </a:r>
            <a:r>
              <a:rPr lang="it-IT" dirty="0" err="1"/>
              <a:t>risanje</a:t>
            </a:r>
            <a:r>
              <a:rPr lang="it-IT" dirty="0"/>
              <a:t> redova </a:t>
            </a:r>
            <a:r>
              <a:rPr lang="it-IT" dirty="0" err="1"/>
              <a:t>koji</a:t>
            </a:r>
            <a:r>
              <a:rPr lang="it-IT" dirty="0"/>
              <a:t> se ne </a:t>
            </a:r>
            <a:r>
              <a:rPr lang="it-IT" dirty="0" err="1"/>
              <a:t>odnose</a:t>
            </a:r>
            <a:r>
              <a:rPr lang="it-IT" dirty="0"/>
              <a:t> </a:t>
            </a:r>
            <a:r>
              <a:rPr lang="it-IT" dirty="0" err="1"/>
              <a:t>na</a:t>
            </a:r>
            <a:r>
              <a:rPr lang="it-IT" dirty="0"/>
              <a:t> </a:t>
            </a:r>
            <a:r>
              <a:rPr lang="it-IT" dirty="0" err="1"/>
              <a:t>izdano</a:t>
            </a:r>
            <a:r>
              <a:rPr lang="it-IT" dirty="0"/>
              <a:t> </a:t>
            </a:r>
            <a:r>
              <a:rPr lang="it-IT" dirty="0" err="1" smtClean="0"/>
              <a:t>mišljenje</a:t>
            </a:r>
            <a:endParaRPr lang="hr-HR" dirty="0" smtClean="0"/>
          </a:p>
          <a:p>
            <a:r>
              <a:rPr lang="hr-HR" dirty="0"/>
              <a:t>U Izvješću o verifikaciji u poglavlju Usklađenost s praćenjem i načinom izvješćivanja-Preporuke za </a:t>
            </a:r>
            <a:r>
              <a:rPr lang="hr-HR" dirty="0" smtClean="0"/>
              <a:t>poboljšanje, </a:t>
            </a:r>
            <a:r>
              <a:rPr lang="hr-HR" dirty="0"/>
              <a:t>navedeno je da nema preporuka za poboljšanja dok su ista navedena u poglavlju D radnog lista </a:t>
            </a:r>
            <a:r>
              <a:rPr lang="hr-HR" dirty="0" smtClean="0"/>
              <a:t>Prilog1-Nalazi</a:t>
            </a:r>
          </a:p>
          <a:p>
            <a:r>
              <a:rPr lang="hr-HR" dirty="0"/>
              <a:t>Nepotpune i nejasne preporuke za poboljšanja</a:t>
            </a:r>
          </a:p>
          <a:p>
            <a:pPr marL="0" indent="0">
              <a:buNone/>
            </a:pPr>
            <a:endParaRPr lang="hr-HR" dirty="0" smtClean="0"/>
          </a:p>
        </p:txBody>
      </p:sp>
    </p:spTree>
    <p:extLst>
      <p:ext uri="{BB962C8B-B14F-4D97-AF65-F5344CB8AC3E}">
        <p14:creationId xmlns:p14="http://schemas.microsoft.com/office/powerpoint/2010/main" val="1552170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6752"/>
            <a:ext cx="9144000" cy="132891"/>
          </a:xfrm>
          <a:prstGeom prst="rect">
            <a:avLst/>
          </a:prstGeom>
        </p:spPr>
      </p:pic>
      <p:sp>
        <p:nvSpPr>
          <p:cNvPr id="2" name="Title 1"/>
          <p:cNvSpPr>
            <a:spLocks noGrp="1"/>
          </p:cNvSpPr>
          <p:nvPr>
            <p:ph type="title"/>
          </p:nvPr>
        </p:nvSpPr>
        <p:spPr>
          <a:xfrm>
            <a:off x="35496" y="44624"/>
            <a:ext cx="8856984" cy="1080120"/>
          </a:xfrm>
        </p:spPr>
        <p:txBody>
          <a:bodyPr>
            <a:normAutofit/>
          </a:bodyPr>
          <a:lstStyle/>
          <a:p>
            <a:r>
              <a:rPr lang="hr-HR" dirty="0"/>
              <a:t>4</a:t>
            </a:r>
            <a:r>
              <a:rPr lang="hr-HR" dirty="0" smtClean="0"/>
              <a:t>. </a:t>
            </a:r>
            <a:r>
              <a:rPr lang="hr-HR" dirty="0"/>
              <a:t>Nalazi </a:t>
            </a:r>
            <a:r>
              <a:rPr lang="hr-HR" dirty="0" smtClean="0"/>
              <a:t>nadležnog tijela u izvješćima o verifikaciji za 2018</a:t>
            </a:r>
            <a:r>
              <a:rPr lang="hr-HR" dirty="0"/>
              <a:t>. </a:t>
            </a:r>
            <a:endParaRPr lang="en-US" dirty="0"/>
          </a:p>
        </p:txBody>
      </p:sp>
      <p:sp>
        <p:nvSpPr>
          <p:cNvPr id="4" name="Content Placeholder 3"/>
          <p:cNvSpPr>
            <a:spLocks noGrp="1"/>
          </p:cNvSpPr>
          <p:nvPr>
            <p:ph idx="1"/>
          </p:nvPr>
        </p:nvSpPr>
        <p:spPr>
          <a:xfrm>
            <a:off x="107504" y="1401650"/>
            <a:ext cx="8784976" cy="5195701"/>
          </a:xfrm>
        </p:spPr>
        <p:txBody>
          <a:bodyPr>
            <a:normAutofit/>
          </a:bodyPr>
          <a:lstStyle/>
          <a:p>
            <a:r>
              <a:rPr lang="hr-HR" dirty="0" smtClean="0"/>
              <a:t>U </a:t>
            </a:r>
            <a:r>
              <a:rPr lang="hr-HR" dirty="0"/>
              <a:t>Verifikacijskom izvješću nisu navedeni emisijski faktori (udio ugljika * 3,664) za tokove izvora iz </a:t>
            </a:r>
            <a:r>
              <a:rPr lang="hr-HR" dirty="0" err="1"/>
              <a:t>masene</a:t>
            </a:r>
            <a:r>
              <a:rPr lang="hr-HR" dirty="0"/>
              <a:t> bilance, ni njihove razine </a:t>
            </a:r>
            <a:r>
              <a:rPr lang="hr-HR" dirty="0" smtClean="0"/>
              <a:t>točnosti</a:t>
            </a:r>
          </a:p>
          <a:p>
            <a:r>
              <a:rPr lang="hr-HR" dirty="0">
                <a:solidFill>
                  <a:srgbClr val="FF0000"/>
                </a:solidFill>
              </a:rPr>
              <a:t>U Verifikacijskom </a:t>
            </a:r>
            <a:r>
              <a:rPr lang="hr-HR" dirty="0" smtClean="0">
                <a:solidFill>
                  <a:srgbClr val="FF0000"/>
                </a:solidFill>
              </a:rPr>
              <a:t>izvješću </a:t>
            </a:r>
            <a:r>
              <a:rPr lang="hr-HR" dirty="0">
                <a:solidFill>
                  <a:srgbClr val="FF0000"/>
                </a:solidFill>
              </a:rPr>
              <a:t>u polju "Korišteni emisijski faktor" je potrebno upisati samo emisijske faktore koje je operater koristio u Izvješću o godišnjim emisijama, nije potrebno navoditi razine točnosti za podatak o aktivnosti, donju ogrjevnu vrijednost, oksidacijski i konverzijski </a:t>
            </a:r>
            <a:r>
              <a:rPr lang="hr-HR" dirty="0" smtClean="0">
                <a:solidFill>
                  <a:srgbClr val="FF0000"/>
                </a:solidFill>
              </a:rPr>
              <a:t>faktor</a:t>
            </a:r>
          </a:p>
        </p:txBody>
      </p:sp>
    </p:spTree>
    <p:extLst>
      <p:ext uri="{BB962C8B-B14F-4D97-AF65-F5344CB8AC3E}">
        <p14:creationId xmlns:p14="http://schemas.microsoft.com/office/powerpoint/2010/main" val="28462949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6752"/>
            <a:ext cx="9144000" cy="132891"/>
          </a:xfrm>
          <a:prstGeom prst="rect">
            <a:avLst/>
          </a:prstGeom>
        </p:spPr>
      </p:pic>
      <p:sp>
        <p:nvSpPr>
          <p:cNvPr id="2" name="Title 1"/>
          <p:cNvSpPr>
            <a:spLocks noGrp="1"/>
          </p:cNvSpPr>
          <p:nvPr>
            <p:ph type="title"/>
          </p:nvPr>
        </p:nvSpPr>
        <p:spPr>
          <a:xfrm>
            <a:off x="35496" y="44624"/>
            <a:ext cx="8856984" cy="1080120"/>
          </a:xfrm>
        </p:spPr>
        <p:txBody>
          <a:bodyPr>
            <a:normAutofit/>
          </a:bodyPr>
          <a:lstStyle/>
          <a:p>
            <a:r>
              <a:rPr lang="hr-HR" dirty="0"/>
              <a:t>4</a:t>
            </a:r>
            <a:r>
              <a:rPr lang="hr-HR" dirty="0" smtClean="0"/>
              <a:t>. </a:t>
            </a:r>
            <a:r>
              <a:rPr lang="hr-HR" dirty="0"/>
              <a:t>Nalazi </a:t>
            </a:r>
            <a:r>
              <a:rPr lang="hr-HR" dirty="0" smtClean="0"/>
              <a:t>nadležnog tijela u izvješćima o verifikaciji za 2018</a:t>
            </a:r>
            <a:r>
              <a:rPr lang="hr-HR" dirty="0"/>
              <a:t>. </a:t>
            </a:r>
            <a:endParaRPr lang="en-US" dirty="0"/>
          </a:p>
        </p:txBody>
      </p:sp>
      <p:pic>
        <p:nvPicPr>
          <p:cNvPr id="5" name="Content Placeholder 4"/>
          <p:cNvPicPr>
            <a:picLocks noGrp="1" noChangeAspect="1"/>
          </p:cNvPicPr>
          <p:nvPr>
            <p:ph idx="1"/>
          </p:nvPr>
        </p:nvPicPr>
        <p:blipFill>
          <a:blip r:embed="rId3"/>
          <a:stretch>
            <a:fillRect/>
          </a:stretch>
        </p:blipFill>
        <p:spPr>
          <a:xfrm>
            <a:off x="467544" y="1988840"/>
            <a:ext cx="8136904" cy="3672408"/>
          </a:xfrm>
          <a:prstGeom prst="rect">
            <a:avLst/>
          </a:prstGeom>
        </p:spPr>
      </p:pic>
    </p:spTree>
    <p:extLst>
      <p:ext uri="{BB962C8B-B14F-4D97-AF65-F5344CB8AC3E}">
        <p14:creationId xmlns:p14="http://schemas.microsoft.com/office/powerpoint/2010/main" val="25666178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6752"/>
            <a:ext cx="9144000" cy="132891"/>
          </a:xfrm>
          <a:prstGeom prst="rect">
            <a:avLst/>
          </a:prstGeom>
        </p:spPr>
      </p:pic>
      <p:sp>
        <p:nvSpPr>
          <p:cNvPr id="2" name="Title 1"/>
          <p:cNvSpPr>
            <a:spLocks noGrp="1"/>
          </p:cNvSpPr>
          <p:nvPr>
            <p:ph type="title"/>
          </p:nvPr>
        </p:nvSpPr>
        <p:spPr>
          <a:xfrm>
            <a:off x="35496" y="44624"/>
            <a:ext cx="8856984" cy="1080120"/>
          </a:xfrm>
        </p:spPr>
        <p:txBody>
          <a:bodyPr>
            <a:normAutofit/>
          </a:bodyPr>
          <a:lstStyle/>
          <a:p>
            <a:r>
              <a:rPr lang="hr-HR" dirty="0"/>
              <a:t>4</a:t>
            </a:r>
            <a:r>
              <a:rPr lang="hr-HR" dirty="0" smtClean="0"/>
              <a:t>. </a:t>
            </a:r>
            <a:r>
              <a:rPr lang="hr-HR" dirty="0"/>
              <a:t>Nalazi </a:t>
            </a:r>
            <a:r>
              <a:rPr lang="hr-HR" dirty="0" smtClean="0"/>
              <a:t>nadležnog tijela u izvješćima o verifikaciji za 2018</a:t>
            </a:r>
            <a:r>
              <a:rPr lang="hr-HR" dirty="0"/>
              <a:t>. </a:t>
            </a:r>
            <a:endParaRPr lang="en-US" dirty="0"/>
          </a:p>
        </p:txBody>
      </p:sp>
      <p:sp>
        <p:nvSpPr>
          <p:cNvPr id="4" name="Content Placeholder 3"/>
          <p:cNvSpPr>
            <a:spLocks noGrp="1"/>
          </p:cNvSpPr>
          <p:nvPr>
            <p:ph idx="1"/>
          </p:nvPr>
        </p:nvSpPr>
        <p:spPr>
          <a:xfrm>
            <a:off x="107504" y="1401650"/>
            <a:ext cx="8784976" cy="5195701"/>
          </a:xfrm>
        </p:spPr>
        <p:txBody>
          <a:bodyPr>
            <a:normAutofit/>
          </a:bodyPr>
          <a:lstStyle/>
          <a:p>
            <a:r>
              <a:rPr lang="hr-HR" dirty="0" smtClean="0"/>
              <a:t>Pogrešno navedeni izvori podataka za emisijske faktore</a:t>
            </a:r>
          </a:p>
          <a:p>
            <a:r>
              <a:rPr lang="hr-HR" dirty="0" smtClean="0"/>
              <a:t>Pogrešna tvrdnja o promjeni kategorije postrojenja zbog smanjenih ostvarenih emisija</a:t>
            </a:r>
          </a:p>
          <a:p>
            <a:r>
              <a:rPr lang="hr-HR" dirty="0" smtClean="0"/>
              <a:t>Zamijenjeni iznosi emisija iz izgaranja i emisija iz procesa</a:t>
            </a:r>
          </a:p>
          <a:p>
            <a:r>
              <a:rPr lang="hr-HR" dirty="0"/>
              <a:t>Pozivanje na odobreni plan </a:t>
            </a:r>
            <a:r>
              <a:rPr lang="hr-HR" dirty="0" smtClean="0"/>
              <a:t>praćenja</a:t>
            </a:r>
          </a:p>
          <a:p>
            <a:r>
              <a:rPr lang="hr-HR" dirty="0"/>
              <a:t>Pogrešno upisane Dozvole i Rješenja o izmjeni Dozvole ili ne navođenje istih</a:t>
            </a:r>
          </a:p>
          <a:p>
            <a:endParaRPr lang="hr-HR" dirty="0" smtClean="0"/>
          </a:p>
          <a:p>
            <a:endParaRPr lang="hr-HR" dirty="0" smtClean="0"/>
          </a:p>
        </p:txBody>
      </p:sp>
    </p:spTree>
    <p:extLst>
      <p:ext uri="{BB962C8B-B14F-4D97-AF65-F5344CB8AC3E}">
        <p14:creationId xmlns:p14="http://schemas.microsoft.com/office/powerpoint/2010/main" val="9033484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6752"/>
            <a:ext cx="9144000" cy="132891"/>
          </a:xfrm>
          <a:prstGeom prst="rect">
            <a:avLst/>
          </a:prstGeom>
        </p:spPr>
      </p:pic>
      <p:sp>
        <p:nvSpPr>
          <p:cNvPr id="2" name="Title 1"/>
          <p:cNvSpPr>
            <a:spLocks noGrp="1"/>
          </p:cNvSpPr>
          <p:nvPr>
            <p:ph type="title"/>
          </p:nvPr>
        </p:nvSpPr>
        <p:spPr>
          <a:xfrm>
            <a:off x="35496" y="44624"/>
            <a:ext cx="8856984" cy="1080120"/>
          </a:xfrm>
        </p:spPr>
        <p:txBody>
          <a:bodyPr>
            <a:normAutofit/>
          </a:bodyPr>
          <a:lstStyle/>
          <a:p>
            <a:r>
              <a:rPr lang="hr-HR" dirty="0"/>
              <a:t>4</a:t>
            </a:r>
            <a:r>
              <a:rPr lang="hr-HR" dirty="0" smtClean="0"/>
              <a:t>. </a:t>
            </a:r>
            <a:r>
              <a:rPr lang="hr-HR" dirty="0"/>
              <a:t>Nalazi </a:t>
            </a:r>
            <a:r>
              <a:rPr lang="hr-HR" dirty="0" smtClean="0"/>
              <a:t>nadležnog tijela u izvješćima o verifikaciji za 2018</a:t>
            </a:r>
            <a:r>
              <a:rPr lang="hr-HR" dirty="0"/>
              <a:t>. </a:t>
            </a:r>
            <a:endParaRPr lang="en-US" dirty="0"/>
          </a:p>
        </p:txBody>
      </p:sp>
      <p:sp>
        <p:nvSpPr>
          <p:cNvPr id="4" name="Content Placeholder 3"/>
          <p:cNvSpPr>
            <a:spLocks noGrp="1"/>
          </p:cNvSpPr>
          <p:nvPr>
            <p:ph idx="1"/>
          </p:nvPr>
        </p:nvSpPr>
        <p:spPr>
          <a:xfrm>
            <a:off x="107504" y="1401650"/>
            <a:ext cx="8784976" cy="5195701"/>
          </a:xfrm>
        </p:spPr>
        <p:txBody>
          <a:bodyPr>
            <a:normAutofit lnSpcReduction="10000"/>
          </a:bodyPr>
          <a:lstStyle/>
          <a:p>
            <a:pPr marL="0" indent="0">
              <a:buNone/>
            </a:pPr>
            <a:endParaRPr lang="hr-HR" dirty="0" smtClean="0"/>
          </a:p>
          <a:p>
            <a:endParaRPr lang="hr-HR" dirty="0" smtClean="0"/>
          </a:p>
          <a:p>
            <a:endParaRPr lang="hr-HR" dirty="0"/>
          </a:p>
          <a:p>
            <a:endParaRPr lang="hr-HR" dirty="0" smtClean="0"/>
          </a:p>
          <a:p>
            <a:pPr marL="0" indent="0">
              <a:buNone/>
            </a:pPr>
            <a:r>
              <a:rPr lang="hr-HR" dirty="0" smtClean="0"/>
              <a:t>Verifikator </a:t>
            </a:r>
            <a:r>
              <a:rPr lang="hr-HR" dirty="0"/>
              <a:t>naveo da „</a:t>
            </a:r>
            <a:r>
              <a:rPr lang="hr-HR" i="1" dirty="0"/>
              <a:t>Plan praćenja V1.0 </a:t>
            </a:r>
            <a:r>
              <a:rPr lang="hr-HR" i="1" dirty="0" smtClean="0"/>
              <a:t>iz 2014. </a:t>
            </a:r>
            <a:r>
              <a:rPr lang="hr-HR" i="1" dirty="0"/>
              <a:t>prema dozvoli vrijedi pet godina, a odobren je Plan praćenja V 2.0 </a:t>
            </a:r>
            <a:r>
              <a:rPr lang="hr-HR" i="1" dirty="0" smtClean="0"/>
              <a:t>iz </a:t>
            </a:r>
            <a:r>
              <a:rPr lang="hr-HR" i="1" dirty="0"/>
              <a:t>2017.</a:t>
            </a:r>
            <a:r>
              <a:rPr lang="hr-HR" dirty="0"/>
              <a:t>“ što je netočno. Dozvola za emisije stakleničkih plinova vrijedi pet </a:t>
            </a:r>
            <a:r>
              <a:rPr lang="hr-HR" dirty="0" smtClean="0"/>
              <a:t>godina, </a:t>
            </a:r>
            <a:r>
              <a:rPr lang="hr-HR" dirty="0"/>
              <a:t>a </a:t>
            </a:r>
            <a:r>
              <a:rPr lang="hr-HR" dirty="0" smtClean="0"/>
              <a:t>Plan </a:t>
            </a:r>
            <a:r>
              <a:rPr lang="hr-HR" dirty="0"/>
              <a:t>praćenja koji je sastavni dio Dozvole se mora redovito provjeravati i mijenjati u slučaju potrebe. U slučaju izmjene </a:t>
            </a:r>
            <a:r>
              <a:rPr lang="hr-HR" dirty="0" smtClean="0"/>
              <a:t>Plana </a:t>
            </a:r>
            <a:r>
              <a:rPr lang="hr-HR" dirty="0"/>
              <a:t>praćenja izdaje se Rješenje o izmjeni dozvole.</a:t>
            </a:r>
            <a:endParaRPr lang="hr-HR" dirty="0" smtClean="0"/>
          </a:p>
        </p:txBody>
      </p:sp>
      <p:pic>
        <p:nvPicPr>
          <p:cNvPr id="5" name="Picture 4"/>
          <p:cNvPicPr>
            <a:picLocks noChangeAspect="1"/>
          </p:cNvPicPr>
          <p:nvPr/>
        </p:nvPicPr>
        <p:blipFill>
          <a:blip r:embed="rId3"/>
          <a:stretch>
            <a:fillRect/>
          </a:stretch>
        </p:blipFill>
        <p:spPr>
          <a:xfrm>
            <a:off x="1648714" y="1700809"/>
            <a:ext cx="5846571" cy="576064"/>
          </a:xfrm>
          <a:prstGeom prst="rect">
            <a:avLst/>
          </a:prstGeom>
        </p:spPr>
      </p:pic>
      <p:pic>
        <p:nvPicPr>
          <p:cNvPr id="6" name="Picture 5"/>
          <p:cNvPicPr>
            <a:picLocks noChangeAspect="1"/>
          </p:cNvPicPr>
          <p:nvPr/>
        </p:nvPicPr>
        <p:blipFill>
          <a:blip r:embed="rId4"/>
          <a:stretch>
            <a:fillRect/>
          </a:stretch>
        </p:blipFill>
        <p:spPr>
          <a:xfrm>
            <a:off x="2194354" y="2492897"/>
            <a:ext cx="4755292" cy="576063"/>
          </a:xfrm>
          <a:prstGeom prst="rect">
            <a:avLst/>
          </a:prstGeom>
        </p:spPr>
      </p:pic>
    </p:spTree>
    <p:extLst>
      <p:ext uri="{BB962C8B-B14F-4D97-AF65-F5344CB8AC3E}">
        <p14:creationId xmlns:p14="http://schemas.microsoft.com/office/powerpoint/2010/main" val="909965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6752"/>
            <a:ext cx="9144000" cy="132891"/>
          </a:xfrm>
          <a:prstGeom prst="rect">
            <a:avLst/>
          </a:prstGeom>
        </p:spPr>
      </p:pic>
      <p:sp>
        <p:nvSpPr>
          <p:cNvPr id="2" name="Title 1"/>
          <p:cNvSpPr>
            <a:spLocks noGrp="1"/>
          </p:cNvSpPr>
          <p:nvPr>
            <p:ph type="title"/>
          </p:nvPr>
        </p:nvSpPr>
        <p:spPr>
          <a:xfrm>
            <a:off x="35496" y="44624"/>
            <a:ext cx="8856984" cy="1080120"/>
          </a:xfrm>
        </p:spPr>
        <p:txBody>
          <a:bodyPr>
            <a:normAutofit/>
          </a:bodyPr>
          <a:lstStyle/>
          <a:p>
            <a:r>
              <a:rPr lang="hr-HR" dirty="0"/>
              <a:t>4</a:t>
            </a:r>
            <a:r>
              <a:rPr lang="hr-HR" dirty="0" smtClean="0"/>
              <a:t>. </a:t>
            </a:r>
            <a:r>
              <a:rPr lang="hr-HR" dirty="0"/>
              <a:t>Nalazi </a:t>
            </a:r>
            <a:r>
              <a:rPr lang="hr-HR" dirty="0" smtClean="0"/>
              <a:t>nadležnog tijela u izvješćima o verifikaciji za 2018</a:t>
            </a:r>
            <a:r>
              <a:rPr lang="hr-HR" dirty="0"/>
              <a:t>. </a:t>
            </a:r>
            <a:endParaRPr lang="en-US" dirty="0"/>
          </a:p>
        </p:txBody>
      </p:sp>
      <p:sp>
        <p:nvSpPr>
          <p:cNvPr id="4" name="Content Placeholder 3"/>
          <p:cNvSpPr>
            <a:spLocks noGrp="1"/>
          </p:cNvSpPr>
          <p:nvPr>
            <p:ph idx="1"/>
          </p:nvPr>
        </p:nvSpPr>
        <p:spPr>
          <a:xfrm>
            <a:off x="107504" y="1401650"/>
            <a:ext cx="8784976" cy="5195701"/>
          </a:xfrm>
        </p:spPr>
        <p:txBody>
          <a:bodyPr>
            <a:normAutofit/>
          </a:bodyPr>
          <a:lstStyle/>
          <a:p>
            <a:r>
              <a:rPr lang="hr-HR" dirty="0" smtClean="0"/>
              <a:t>u </a:t>
            </a:r>
            <a:r>
              <a:rPr lang="hr-HR" dirty="0"/>
              <a:t>Izvješću o verifikaciji je navedeno da je došlo do promjene kategorije postrojenja iz B u A, međutim u postrojenju prema navodu u Izvješću o emisijama nije bilo promjena. Godišnje emisije manje od 50.000 t ostvarene su zbog smanjene proizvodnje, a kategorizacija se utvrđuje sukladno čl. 19., stavak 4. Uredbe Komisije 601/2012 i za </a:t>
            </a:r>
            <a:r>
              <a:rPr lang="hr-HR" dirty="0" smtClean="0"/>
              <a:t>predmetno postrojenje je </a:t>
            </a:r>
            <a:r>
              <a:rPr lang="hr-HR" dirty="0"/>
              <a:t>do daljnjega to kategorija </a:t>
            </a:r>
            <a:r>
              <a:rPr lang="hr-HR" dirty="0" smtClean="0"/>
              <a:t>B</a:t>
            </a:r>
          </a:p>
          <a:p>
            <a:pPr marL="0" indent="0">
              <a:buNone/>
            </a:pPr>
            <a:endParaRPr lang="hr-HR" dirty="0" smtClean="0"/>
          </a:p>
        </p:txBody>
      </p:sp>
    </p:spTree>
    <p:extLst>
      <p:ext uri="{BB962C8B-B14F-4D97-AF65-F5344CB8AC3E}">
        <p14:creationId xmlns:p14="http://schemas.microsoft.com/office/powerpoint/2010/main" val="1559359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6752"/>
            <a:ext cx="9144000" cy="132891"/>
          </a:xfrm>
          <a:prstGeom prst="rect">
            <a:avLst/>
          </a:prstGeom>
        </p:spPr>
      </p:pic>
      <p:sp>
        <p:nvSpPr>
          <p:cNvPr id="2" name="Title 1"/>
          <p:cNvSpPr>
            <a:spLocks noGrp="1"/>
          </p:cNvSpPr>
          <p:nvPr>
            <p:ph type="title"/>
          </p:nvPr>
        </p:nvSpPr>
        <p:spPr>
          <a:xfrm>
            <a:off x="35496" y="44623"/>
            <a:ext cx="8856984" cy="996987"/>
          </a:xfrm>
        </p:spPr>
        <p:txBody>
          <a:bodyPr>
            <a:normAutofit/>
          </a:bodyPr>
          <a:lstStyle/>
          <a:p>
            <a:r>
              <a:rPr lang="hr-HR" dirty="0" smtClean="0"/>
              <a:t>1. UVOD</a:t>
            </a:r>
            <a:endParaRPr lang="en-US" dirty="0"/>
          </a:p>
        </p:txBody>
      </p:sp>
      <p:sp>
        <p:nvSpPr>
          <p:cNvPr id="4" name="Content Placeholder 3"/>
          <p:cNvSpPr>
            <a:spLocks noGrp="1"/>
          </p:cNvSpPr>
          <p:nvPr>
            <p:ph idx="1"/>
          </p:nvPr>
        </p:nvSpPr>
        <p:spPr>
          <a:xfrm>
            <a:off x="107504" y="1484784"/>
            <a:ext cx="8784976" cy="4752528"/>
          </a:xfrm>
        </p:spPr>
        <p:txBody>
          <a:bodyPr>
            <a:normAutofit fontScale="92500"/>
          </a:bodyPr>
          <a:lstStyle/>
          <a:p>
            <a:r>
              <a:rPr lang="hr-HR" dirty="0" smtClean="0"/>
              <a:t>Tri razine nadzora funkcioniranja EU ETS-a: verifikatori, nadležno tijelo i inspekcija</a:t>
            </a:r>
          </a:p>
          <a:p>
            <a:r>
              <a:rPr lang="hr-HR" dirty="0" smtClean="0"/>
              <a:t>Zakonska osnova za provjeru izvješća o godišnjim emisijama i izvješća o verifikaciji je </a:t>
            </a:r>
            <a:r>
              <a:rPr lang="hr-HR" altLang="sr-Latn-RS" i="1" dirty="0" smtClean="0"/>
              <a:t>čl.108(5) Zakona o zaštiti zraka, Narodne novine 130/11, 47/14 i 61/17 : </a:t>
            </a:r>
            <a:r>
              <a:rPr lang="hr-HR" altLang="sr-Latn-RS" i="1" dirty="0" smtClean="0">
                <a:solidFill>
                  <a:srgbClr val="FF0000"/>
                </a:solidFill>
              </a:rPr>
              <a:t>˝</a:t>
            </a:r>
            <a:r>
              <a:rPr lang="hr-HR" altLang="sr-Latn-RS" i="1" dirty="0" smtClean="0">
                <a:solidFill>
                  <a:srgbClr val="FF0000"/>
                </a:solidFill>
                <a:latin typeface="Segoe UI" pitchFamily="34" charset="0"/>
                <a:ea typeface="Open Sans" pitchFamily="34" charset="0"/>
                <a:cs typeface="Segoe UI" pitchFamily="34" charset="0"/>
              </a:rPr>
              <a:t>Agencija provjerava izvješća iz stavaka 1., 2. i 3. ovoga članka u smislu usklađenosti s Uredbom Komisije (EU) br. 601/2012, važećim uputama Europske komisije i pravilnikom iz članka 90. stavka 8. ovoga Zakona i o tome obavještava Ministarstvo u roku od 30 dana od primitka tih izvješća.˝</a:t>
            </a:r>
            <a:endParaRPr lang="hr-HR" altLang="sr-Latn-RS" i="1" dirty="0" smtClean="0"/>
          </a:p>
          <a:p>
            <a:pPr marL="0" indent="0">
              <a:buNone/>
            </a:pPr>
            <a:endParaRPr lang="hr-HR" i="1" dirty="0"/>
          </a:p>
          <a:p>
            <a:endParaRPr lang="en-US" i="1" dirty="0"/>
          </a:p>
        </p:txBody>
      </p:sp>
    </p:spTree>
    <p:extLst>
      <p:ext uri="{BB962C8B-B14F-4D97-AF65-F5344CB8AC3E}">
        <p14:creationId xmlns:p14="http://schemas.microsoft.com/office/powerpoint/2010/main" val="3504395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6752"/>
            <a:ext cx="9144000" cy="132891"/>
          </a:xfrm>
          <a:prstGeom prst="rect">
            <a:avLst/>
          </a:prstGeom>
        </p:spPr>
      </p:pic>
      <p:sp>
        <p:nvSpPr>
          <p:cNvPr id="2" name="Title 1"/>
          <p:cNvSpPr>
            <a:spLocks noGrp="1"/>
          </p:cNvSpPr>
          <p:nvPr>
            <p:ph type="title"/>
          </p:nvPr>
        </p:nvSpPr>
        <p:spPr>
          <a:xfrm>
            <a:off x="35496" y="44624"/>
            <a:ext cx="8856984" cy="1080120"/>
          </a:xfrm>
        </p:spPr>
        <p:txBody>
          <a:bodyPr>
            <a:normAutofit/>
          </a:bodyPr>
          <a:lstStyle/>
          <a:p>
            <a:r>
              <a:rPr lang="hr-HR" dirty="0"/>
              <a:t>4</a:t>
            </a:r>
            <a:r>
              <a:rPr lang="hr-HR" dirty="0" smtClean="0"/>
              <a:t>. </a:t>
            </a:r>
            <a:r>
              <a:rPr lang="hr-HR" dirty="0"/>
              <a:t>Nalazi </a:t>
            </a:r>
            <a:r>
              <a:rPr lang="hr-HR" dirty="0" smtClean="0"/>
              <a:t>nadležnog tijela u izvješćima o verifikaciji za 2018</a:t>
            </a:r>
            <a:r>
              <a:rPr lang="hr-HR" dirty="0"/>
              <a:t>. </a:t>
            </a:r>
            <a:endParaRPr lang="en-US" dirty="0"/>
          </a:p>
        </p:txBody>
      </p:sp>
      <p:sp>
        <p:nvSpPr>
          <p:cNvPr id="4" name="Content Placeholder 3"/>
          <p:cNvSpPr>
            <a:spLocks noGrp="1"/>
          </p:cNvSpPr>
          <p:nvPr>
            <p:ph idx="1"/>
          </p:nvPr>
        </p:nvSpPr>
        <p:spPr>
          <a:xfrm>
            <a:off x="107504" y="1401650"/>
            <a:ext cx="8784976" cy="5195701"/>
          </a:xfrm>
        </p:spPr>
        <p:txBody>
          <a:bodyPr>
            <a:normAutofit/>
          </a:bodyPr>
          <a:lstStyle/>
          <a:p>
            <a:pPr marL="0" indent="0">
              <a:buNone/>
            </a:pPr>
            <a:endParaRPr lang="hr-HR" dirty="0" smtClean="0"/>
          </a:p>
          <a:p>
            <a:endParaRPr lang="hr-HR" dirty="0" smtClean="0"/>
          </a:p>
          <a:p>
            <a:endParaRPr lang="hr-HR" dirty="0"/>
          </a:p>
          <a:p>
            <a:endParaRPr lang="hr-HR" dirty="0" smtClean="0"/>
          </a:p>
          <a:p>
            <a:pPr marL="0" indent="0">
              <a:buNone/>
            </a:pPr>
            <a:endParaRPr lang="hr-HR" dirty="0" smtClean="0"/>
          </a:p>
          <a:p>
            <a:pPr marL="0" indent="0">
              <a:buNone/>
            </a:pPr>
            <a:endParaRPr lang="hr-HR" dirty="0" smtClean="0"/>
          </a:p>
          <a:p>
            <a:pPr marL="0" indent="0">
              <a:buNone/>
            </a:pPr>
            <a:r>
              <a:rPr lang="hr-HR" dirty="0" smtClean="0"/>
              <a:t>U </a:t>
            </a:r>
            <a:r>
              <a:rPr lang="hr-HR" dirty="0"/>
              <a:t>Verifikacijskom izvješću u poglavlju E., list Prilog 1-Nalazi, nije evidentirano da planirana mjera </a:t>
            </a:r>
            <a:r>
              <a:rPr lang="hr-HR" dirty="0" smtClean="0"/>
              <a:t>poboljšanja </a:t>
            </a:r>
            <a:r>
              <a:rPr lang="hr-HR" dirty="0"/>
              <a:t>koja je utvrđena u Izvješću o poboljšanjima za </a:t>
            </a:r>
            <a:r>
              <a:rPr lang="hr-HR" dirty="0" smtClean="0"/>
              <a:t>2017.godinu nije provedena</a:t>
            </a:r>
          </a:p>
        </p:txBody>
      </p:sp>
      <p:pic>
        <p:nvPicPr>
          <p:cNvPr id="7" name="Picture 6"/>
          <p:cNvPicPr>
            <a:picLocks noChangeAspect="1"/>
          </p:cNvPicPr>
          <p:nvPr/>
        </p:nvPicPr>
        <p:blipFill>
          <a:blip r:embed="rId3"/>
          <a:stretch>
            <a:fillRect/>
          </a:stretch>
        </p:blipFill>
        <p:spPr>
          <a:xfrm>
            <a:off x="1331640" y="1401650"/>
            <a:ext cx="6048672" cy="2675421"/>
          </a:xfrm>
          <a:prstGeom prst="rect">
            <a:avLst/>
          </a:prstGeom>
        </p:spPr>
      </p:pic>
    </p:spTree>
    <p:extLst>
      <p:ext uri="{BB962C8B-B14F-4D97-AF65-F5344CB8AC3E}">
        <p14:creationId xmlns:p14="http://schemas.microsoft.com/office/powerpoint/2010/main" val="42159498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6752"/>
            <a:ext cx="9144000" cy="132891"/>
          </a:xfrm>
          <a:prstGeom prst="rect">
            <a:avLst/>
          </a:prstGeom>
        </p:spPr>
      </p:pic>
      <p:sp>
        <p:nvSpPr>
          <p:cNvPr id="2" name="Title 1"/>
          <p:cNvSpPr>
            <a:spLocks noGrp="1"/>
          </p:cNvSpPr>
          <p:nvPr>
            <p:ph type="title"/>
          </p:nvPr>
        </p:nvSpPr>
        <p:spPr>
          <a:xfrm>
            <a:off x="35496" y="476672"/>
            <a:ext cx="8856984" cy="720080"/>
          </a:xfrm>
        </p:spPr>
        <p:txBody>
          <a:bodyPr>
            <a:normAutofit fontScale="90000"/>
          </a:bodyPr>
          <a:lstStyle/>
          <a:p>
            <a:r>
              <a:rPr lang="hr-HR" dirty="0"/>
              <a:t>4</a:t>
            </a:r>
            <a:r>
              <a:rPr lang="hr-HR" dirty="0" smtClean="0"/>
              <a:t>. </a:t>
            </a:r>
            <a:r>
              <a:rPr lang="hr-HR" dirty="0"/>
              <a:t>Nalazi </a:t>
            </a:r>
            <a:r>
              <a:rPr lang="hr-HR" dirty="0" smtClean="0"/>
              <a:t>nadležnog tijela u izvješćima o verifikaciji za 2018</a:t>
            </a:r>
            <a:r>
              <a:rPr lang="hr-HR" dirty="0"/>
              <a:t>. (B</a:t>
            </a:r>
            <a:r>
              <a:rPr lang="it-IT" dirty="0" err="1"/>
              <a:t>risanje</a:t>
            </a:r>
            <a:r>
              <a:rPr lang="it-IT" dirty="0"/>
              <a:t> redova </a:t>
            </a:r>
            <a:r>
              <a:rPr lang="it-IT" dirty="0" err="1"/>
              <a:t>koji</a:t>
            </a:r>
            <a:r>
              <a:rPr lang="it-IT" dirty="0"/>
              <a:t> se ne </a:t>
            </a:r>
            <a:r>
              <a:rPr lang="it-IT" dirty="0" err="1"/>
              <a:t>odnose</a:t>
            </a:r>
            <a:r>
              <a:rPr lang="it-IT" dirty="0"/>
              <a:t> </a:t>
            </a:r>
            <a:r>
              <a:rPr lang="it-IT" dirty="0" err="1"/>
              <a:t>na</a:t>
            </a:r>
            <a:r>
              <a:rPr lang="it-IT" dirty="0"/>
              <a:t> </a:t>
            </a:r>
            <a:r>
              <a:rPr lang="it-IT" dirty="0" err="1"/>
              <a:t>izdano</a:t>
            </a:r>
            <a:r>
              <a:rPr lang="it-IT" dirty="0"/>
              <a:t> </a:t>
            </a:r>
            <a:r>
              <a:rPr lang="it-IT" dirty="0" err="1" smtClean="0"/>
              <a:t>mišljenje</a:t>
            </a:r>
            <a:r>
              <a:rPr lang="hr-HR" dirty="0" smtClean="0"/>
              <a:t>)</a:t>
            </a:r>
            <a:r>
              <a:rPr lang="hr-HR" dirty="0"/>
              <a:t/>
            </a:r>
            <a:br>
              <a:rPr lang="hr-HR" dirty="0"/>
            </a:br>
            <a:endParaRPr lang="en-US" dirty="0"/>
          </a:p>
        </p:txBody>
      </p:sp>
      <p:sp>
        <p:nvSpPr>
          <p:cNvPr id="4" name="Content Placeholder 3"/>
          <p:cNvSpPr>
            <a:spLocks noGrp="1"/>
          </p:cNvSpPr>
          <p:nvPr>
            <p:ph idx="1"/>
          </p:nvPr>
        </p:nvSpPr>
        <p:spPr>
          <a:xfrm>
            <a:off x="107504" y="1401650"/>
            <a:ext cx="8784976" cy="5195701"/>
          </a:xfrm>
        </p:spPr>
        <p:txBody>
          <a:bodyPr>
            <a:normAutofit/>
          </a:bodyPr>
          <a:lstStyle/>
          <a:p>
            <a:pPr marL="0" indent="0">
              <a:buNone/>
            </a:pPr>
            <a:endParaRPr lang="hr-HR" dirty="0" smtClean="0"/>
          </a:p>
          <a:p>
            <a:endParaRPr lang="hr-HR" dirty="0" smtClean="0"/>
          </a:p>
          <a:p>
            <a:endParaRPr lang="hr-HR" dirty="0" smtClean="0"/>
          </a:p>
          <a:p>
            <a:endParaRPr lang="hr-HR" dirty="0" smtClean="0"/>
          </a:p>
          <a:p>
            <a:pPr marL="0" indent="0">
              <a:buNone/>
            </a:pPr>
            <a:endParaRPr lang="hr-HR" i="1" dirty="0" smtClean="0"/>
          </a:p>
          <a:p>
            <a:pPr marL="0" indent="0">
              <a:buNone/>
            </a:pPr>
            <a:endParaRPr lang="hr-HR" i="1" dirty="0"/>
          </a:p>
          <a:p>
            <a:endParaRPr lang="hr-HR" dirty="0" smtClean="0"/>
          </a:p>
        </p:txBody>
      </p:sp>
      <p:pic>
        <p:nvPicPr>
          <p:cNvPr id="8" name="Picture 7"/>
          <p:cNvPicPr>
            <a:picLocks noChangeAspect="1"/>
          </p:cNvPicPr>
          <p:nvPr/>
        </p:nvPicPr>
        <p:blipFill>
          <a:blip r:embed="rId3"/>
          <a:stretch>
            <a:fillRect/>
          </a:stretch>
        </p:blipFill>
        <p:spPr>
          <a:xfrm>
            <a:off x="195787" y="1701109"/>
            <a:ext cx="6088131" cy="4596782"/>
          </a:xfrm>
          <a:prstGeom prst="rect">
            <a:avLst/>
          </a:prstGeom>
        </p:spPr>
      </p:pic>
      <p:pic>
        <p:nvPicPr>
          <p:cNvPr id="5" name="Picture 4"/>
          <p:cNvPicPr>
            <a:picLocks noChangeAspect="1"/>
          </p:cNvPicPr>
          <p:nvPr/>
        </p:nvPicPr>
        <p:blipFill>
          <a:blip r:embed="rId4"/>
          <a:stretch>
            <a:fillRect/>
          </a:stretch>
        </p:blipFill>
        <p:spPr>
          <a:xfrm>
            <a:off x="6372201" y="1711016"/>
            <a:ext cx="2639797" cy="286537"/>
          </a:xfrm>
          <a:prstGeom prst="rect">
            <a:avLst/>
          </a:prstGeom>
        </p:spPr>
      </p:pic>
    </p:spTree>
    <p:extLst>
      <p:ext uri="{BB962C8B-B14F-4D97-AF65-F5344CB8AC3E}">
        <p14:creationId xmlns:p14="http://schemas.microsoft.com/office/powerpoint/2010/main" val="12775523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6752"/>
            <a:ext cx="9144000" cy="132891"/>
          </a:xfrm>
          <a:prstGeom prst="rect">
            <a:avLst/>
          </a:prstGeom>
        </p:spPr>
      </p:pic>
      <p:sp>
        <p:nvSpPr>
          <p:cNvPr id="2" name="Title 1"/>
          <p:cNvSpPr>
            <a:spLocks noGrp="1"/>
          </p:cNvSpPr>
          <p:nvPr>
            <p:ph type="title"/>
          </p:nvPr>
        </p:nvSpPr>
        <p:spPr>
          <a:xfrm>
            <a:off x="35496" y="44624"/>
            <a:ext cx="8856984" cy="1152128"/>
          </a:xfrm>
        </p:spPr>
        <p:txBody>
          <a:bodyPr>
            <a:normAutofit/>
          </a:bodyPr>
          <a:lstStyle/>
          <a:p>
            <a:r>
              <a:rPr lang="hr-HR" dirty="0"/>
              <a:t>5</a:t>
            </a:r>
            <a:r>
              <a:rPr lang="hr-HR" dirty="0" smtClean="0"/>
              <a:t>. Razmjena informacija </a:t>
            </a:r>
            <a:endParaRPr lang="en-US" dirty="0"/>
          </a:p>
        </p:txBody>
      </p:sp>
      <p:sp>
        <p:nvSpPr>
          <p:cNvPr id="4" name="Content Placeholder 3"/>
          <p:cNvSpPr>
            <a:spLocks noGrp="1"/>
          </p:cNvSpPr>
          <p:nvPr>
            <p:ph idx="1"/>
          </p:nvPr>
        </p:nvSpPr>
        <p:spPr>
          <a:xfrm>
            <a:off x="107504" y="1484784"/>
            <a:ext cx="8784976" cy="4752528"/>
          </a:xfrm>
        </p:spPr>
        <p:txBody>
          <a:bodyPr>
            <a:normAutofit fontScale="92500" lnSpcReduction="20000"/>
          </a:bodyPr>
          <a:lstStyle/>
          <a:p>
            <a:r>
              <a:rPr lang="hr-HR" dirty="0" smtClean="0"/>
              <a:t>Sukladno članku 73. </a:t>
            </a:r>
            <a:r>
              <a:rPr lang="hr-HR" i="1" dirty="0" smtClean="0"/>
              <a:t>Uredbe Komisije (EU) 2018/2067 od 19.prosinca 2018. </a:t>
            </a:r>
            <a:r>
              <a:rPr lang="hr-HR" dirty="0" smtClean="0"/>
              <a:t>nadležno tijelo je dužno razmijeniti informacije, s nacionalnim akreditacijskim tijelom koje je akreditiralo verifikatora, na propisanom obrascu (</a:t>
            </a:r>
            <a:r>
              <a:rPr lang="hr-HR" dirty="0" err="1" smtClean="0"/>
              <a:t>Information</a:t>
            </a:r>
            <a:r>
              <a:rPr lang="hr-HR" dirty="0" smtClean="0"/>
              <a:t> </a:t>
            </a:r>
            <a:r>
              <a:rPr lang="hr-HR" dirty="0" err="1" smtClean="0"/>
              <a:t>exchange</a:t>
            </a:r>
            <a:r>
              <a:rPr lang="hr-HR" dirty="0" smtClean="0"/>
              <a:t> template) o rezultatima provjere izvješća o godišnjim emisijama</a:t>
            </a:r>
          </a:p>
          <a:p>
            <a:r>
              <a:rPr lang="hr-HR" dirty="0" smtClean="0"/>
              <a:t>Preporuka je da se to odradi do 30. rujna tekuće godine za prethodnu izvještajnu godinu</a:t>
            </a:r>
          </a:p>
          <a:p>
            <a:r>
              <a:rPr lang="hr-HR" dirty="0" smtClean="0">
                <a:solidFill>
                  <a:srgbClr val="FF0000"/>
                </a:solidFill>
              </a:rPr>
              <a:t>Pitanje za raspravu: što s ovom godinom kada kasnimo s pregledom izvješća? Do kada je rok predaje </a:t>
            </a:r>
            <a:r>
              <a:rPr lang="hr-HR" dirty="0" err="1" smtClean="0">
                <a:solidFill>
                  <a:srgbClr val="FF0000"/>
                </a:solidFill>
              </a:rPr>
              <a:t>information</a:t>
            </a:r>
            <a:r>
              <a:rPr lang="hr-HR" dirty="0" smtClean="0">
                <a:solidFill>
                  <a:srgbClr val="FF0000"/>
                </a:solidFill>
              </a:rPr>
              <a:t> </a:t>
            </a:r>
            <a:r>
              <a:rPr lang="hr-HR" dirty="0" err="1" smtClean="0">
                <a:solidFill>
                  <a:srgbClr val="FF0000"/>
                </a:solidFill>
              </a:rPr>
              <a:t>exchange</a:t>
            </a:r>
            <a:r>
              <a:rPr lang="hr-HR" dirty="0" smtClean="0">
                <a:solidFill>
                  <a:srgbClr val="FF0000"/>
                </a:solidFill>
              </a:rPr>
              <a:t> template-a prema HAA?</a:t>
            </a:r>
            <a:endParaRPr lang="en-US" dirty="0">
              <a:solidFill>
                <a:srgbClr val="FF0000"/>
              </a:solidFill>
            </a:endParaRPr>
          </a:p>
        </p:txBody>
      </p:sp>
    </p:spTree>
    <p:extLst>
      <p:ext uri="{BB962C8B-B14F-4D97-AF65-F5344CB8AC3E}">
        <p14:creationId xmlns:p14="http://schemas.microsoft.com/office/powerpoint/2010/main" val="9967124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6752"/>
            <a:ext cx="9144000" cy="132891"/>
          </a:xfrm>
          <a:prstGeom prst="rect">
            <a:avLst/>
          </a:prstGeom>
        </p:spPr>
      </p:pic>
      <p:sp>
        <p:nvSpPr>
          <p:cNvPr id="2" name="Title 1"/>
          <p:cNvSpPr>
            <a:spLocks noGrp="1"/>
          </p:cNvSpPr>
          <p:nvPr>
            <p:ph type="title"/>
          </p:nvPr>
        </p:nvSpPr>
        <p:spPr>
          <a:xfrm>
            <a:off x="35496" y="44624"/>
            <a:ext cx="8856984" cy="1080120"/>
          </a:xfrm>
        </p:spPr>
        <p:txBody>
          <a:bodyPr>
            <a:normAutofit/>
          </a:bodyPr>
          <a:lstStyle/>
          <a:p>
            <a:r>
              <a:rPr lang="hr-HR" dirty="0" smtClean="0"/>
              <a:t>5. </a:t>
            </a:r>
            <a:r>
              <a:rPr lang="hr-HR" dirty="0"/>
              <a:t>Razmjena informacija </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950" y="1628800"/>
            <a:ext cx="8928546" cy="4248471"/>
          </a:xfrm>
        </p:spPr>
      </p:pic>
    </p:spTree>
    <p:extLst>
      <p:ext uri="{BB962C8B-B14F-4D97-AF65-F5344CB8AC3E}">
        <p14:creationId xmlns:p14="http://schemas.microsoft.com/office/powerpoint/2010/main" val="17568368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6752"/>
            <a:ext cx="9144000" cy="132891"/>
          </a:xfrm>
          <a:prstGeom prst="rect">
            <a:avLst/>
          </a:prstGeom>
        </p:spPr>
      </p:pic>
      <p:sp>
        <p:nvSpPr>
          <p:cNvPr id="165" name="object 9"/>
          <p:cNvSpPr txBox="1"/>
          <p:nvPr/>
        </p:nvSpPr>
        <p:spPr>
          <a:xfrm>
            <a:off x="3172714" y="4435347"/>
            <a:ext cx="706120" cy="197490"/>
          </a:xfrm>
          <a:prstGeom prst="rect">
            <a:avLst/>
          </a:prstGeom>
        </p:spPr>
        <p:txBody>
          <a:bodyPr vert="horz" wrap="square" lIns="0" tIns="12700" rIns="0" bIns="0" rtlCol="0">
            <a:spAutoFit/>
          </a:bodyPr>
          <a:lstStyle/>
          <a:p>
            <a:pPr defTabSz="914400">
              <a:spcBef>
                <a:spcPts val="100"/>
              </a:spcBef>
            </a:pPr>
            <a:r>
              <a:rPr sz="1200" b="1" spc="-5" dirty="0" smtClean="0">
                <a:solidFill>
                  <a:srgbClr val="FFFFFF"/>
                </a:solidFill>
                <a:latin typeface="Arial"/>
                <a:cs typeface="Arial"/>
              </a:rPr>
              <a:t>Rea</a:t>
            </a:r>
            <a:r>
              <a:rPr lang="hr-HR" sz="1200" b="1" spc="-5" dirty="0" smtClean="0">
                <a:solidFill>
                  <a:srgbClr val="FFFFFF"/>
                </a:solidFill>
                <a:latin typeface="Arial"/>
                <a:cs typeface="Arial"/>
              </a:rPr>
              <a:t>k</a:t>
            </a:r>
            <a:r>
              <a:rPr sz="1200" b="1" spc="-5" dirty="0" smtClean="0">
                <a:solidFill>
                  <a:srgbClr val="FFFFFF"/>
                </a:solidFill>
                <a:latin typeface="Arial"/>
                <a:cs typeface="Arial"/>
              </a:rPr>
              <a:t>tor</a:t>
            </a:r>
            <a:r>
              <a:rPr sz="1200" b="1" spc="-65" dirty="0" smtClean="0">
                <a:solidFill>
                  <a:srgbClr val="FFFFFF"/>
                </a:solidFill>
                <a:latin typeface="Arial"/>
                <a:cs typeface="Arial"/>
              </a:rPr>
              <a:t> </a:t>
            </a:r>
            <a:r>
              <a:rPr sz="1200" b="1" spc="-5" dirty="0">
                <a:solidFill>
                  <a:srgbClr val="FFFFFF"/>
                </a:solidFill>
                <a:latin typeface="Arial"/>
                <a:cs typeface="Arial"/>
              </a:rPr>
              <a:t>2</a:t>
            </a:r>
            <a:endParaRPr sz="1200" dirty="0">
              <a:solidFill>
                <a:prstClr val="black"/>
              </a:solidFill>
              <a:latin typeface="Arial"/>
              <a:cs typeface="Arial"/>
            </a:endParaRPr>
          </a:p>
        </p:txBody>
      </p:sp>
      <p:sp>
        <p:nvSpPr>
          <p:cNvPr id="167" name="object 12"/>
          <p:cNvSpPr txBox="1"/>
          <p:nvPr/>
        </p:nvSpPr>
        <p:spPr>
          <a:xfrm>
            <a:off x="1460246" y="4399151"/>
            <a:ext cx="445134" cy="208279"/>
          </a:xfrm>
          <a:prstGeom prst="rect">
            <a:avLst/>
          </a:prstGeom>
        </p:spPr>
        <p:txBody>
          <a:bodyPr vert="horz" wrap="square" lIns="0" tIns="12700" rIns="0" bIns="0" rtlCol="0">
            <a:spAutoFit/>
          </a:bodyPr>
          <a:lstStyle/>
          <a:p>
            <a:pPr defTabSz="914400">
              <a:spcBef>
                <a:spcPts val="100"/>
              </a:spcBef>
            </a:pPr>
            <a:r>
              <a:rPr sz="1200" b="1" spc="-5" dirty="0">
                <a:solidFill>
                  <a:srgbClr val="FFFFFF"/>
                </a:solidFill>
                <a:latin typeface="Arial"/>
                <a:cs typeface="Arial"/>
              </a:rPr>
              <a:t>Boiler</a:t>
            </a:r>
            <a:endParaRPr sz="1200">
              <a:solidFill>
                <a:prstClr val="black"/>
              </a:solidFill>
              <a:latin typeface="Arial"/>
              <a:cs typeface="Arial"/>
            </a:endParaRPr>
          </a:p>
        </p:txBody>
      </p:sp>
      <p:sp>
        <p:nvSpPr>
          <p:cNvPr id="171" name="object 18"/>
          <p:cNvSpPr txBox="1"/>
          <p:nvPr/>
        </p:nvSpPr>
        <p:spPr>
          <a:xfrm>
            <a:off x="2315845" y="4408296"/>
            <a:ext cx="593230" cy="182101"/>
          </a:xfrm>
          <a:prstGeom prst="rect">
            <a:avLst/>
          </a:prstGeom>
        </p:spPr>
        <p:txBody>
          <a:bodyPr vert="horz" wrap="square" lIns="0" tIns="12700" rIns="0" bIns="0" rtlCol="0">
            <a:spAutoFit/>
          </a:bodyPr>
          <a:lstStyle/>
          <a:p>
            <a:pPr defTabSz="914400">
              <a:spcBef>
                <a:spcPts val="100"/>
              </a:spcBef>
            </a:pPr>
            <a:r>
              <a:rPr lang="hr-HR" sz="1100" b="1" spc="-10" dirty="0" smtClean="0">
                <a:solidFill>
                  <a:srgbClr val="FFFFFF"/>
                </a:solidFill>
                <a:latin typeface="Arial"/>
                <a:cs typeface="Arial"/>
              </a:rPr>
              <a:t>Toplina</a:t>
            </a:r>
            <a:r>
              <a:rPr sz="1050" b="1" spc="22" baseline="-19841" dirty="0" smtClean="0">
                <a:solidFill>
                  <a:srgbClr val="FFFFFF"/>
                </a:solidFill>
                <a:latin typeface="Arial"/>
                <a:cs typeface="Arial"/>
              </a:rPr>
              <a:t>1</a:t>
            </a:r>
            <a:endParaRPr sz="1050" baseline="-19841" dirty="0">
              <a:solidFill>
                <a:prstClr val="black"/>
              </a:solidFill>
              <a:latin typeface="Arial"/>
              <a:cs typeface="Arial"/>
            </a:endParaRPr>
          </a:p>
        </p:txBody>
      </p:sp>
      <p:sp>
        <p:nvSpPr>
          <p:cNvPr id="181" name="object 30"/>
          <p:cNvSpPr txBox="1"/>
          <p:nvPr/>
        </p:nvSpPr>
        <p:spPr>
          <a:xfrm>
            <a:off x="4142232" y="3722445"/>
            <a:ext cx="839723" cy="275075"/>
          </a:xfrm>
          <a:prstGeom prst="rect">
            <a:avLst/>
          </a:prstGeom>
        </p:spPr>
        <p:txBody>
          <a:bodyPr vert="horz" wrap="square" lIns="0" tIns="13335" rIns="0" bIns="0" rtlCol="0">
            <a:spAutoFit/>
          </a:bodyPr>
          <a:lstStyle/>
          <a:p>
            <a:pPr marR="2540" algn="ctr" defTabSz="914400">
              <a:spcBef>
                <a:spcPts val="105"/>
              </a:spcBef>
            </a:pPr>
            <a:r>
              <a:rPr lang="hr-HR" sz="1100" b="1" dirty="0" smtClean="0">
                <a:solidFill>
                  <a:srgbClr val="FFFFFF"/>
                </a:solidFill>
                <a:latin typeface="Arial"/>
                <a:cs typeface="Arial"/>
              </a:rPr>
              <a:t>Toplina</a:t>
            </a:r>
            <a:r>
              <a:rPr sz="1050" b="1" baseline="-19841" dirty="0" smtClean="0">
                <a:solidFill>
                  <a:srgbClr val="FFFFFF"/>
                </a:solidFill>
                <a:latin typeface="Arial"/>
                <a:cs typeface="Arial"/>
              </a:rPr>
              <a:t>2</a:t>
            </a:r>
            <a:endParaRPr sz="1050" baseline="-19841" dirty="0">
              <a:solidFill>
                <a:prstClr val="black"/>
              </a:solidFill>
              <a:latin typeface="Arial"/>
              <a:cs typeface="Arial"/>
            </a:endParaRPr>
          </a:p>
          <a:p>
            <a:pPr marR="5080" algn="ctr" defTabSz="914400">
              <a:spcBef>
                <a:spcPts val="20"/>
              </a:spcBef>
            </a:pPr>
            <a:r>
              <a:rPr lang="hr-HR" sz="600" b="1" dirty="0" smtClean="0">
                <a:solidFill>
                  <a:srgbClr val="FFFFFF"/>
                </a:solidFill>
                <a:latin typeface="Arial"/>
                <a:cs typeface="Arial"/>
              </a:rPr>
              <a:t>Prema </a:t>
            </a:r>
            <a:r>
              <a:rPr sz="600" b="1" spc="-5" dirty="0" smtClean="0">
                <a:solidFill>
                  <a:srgbClr val="FFFFFF"/>
                </a:solidFill>
                <a:latin typeface="Arial"/>
                <a:cs typeface="Arial"/>
              </a:rPr>
              <a:t>district</a:t>
            </a:r>
            <a:r>
              <a:rPr sz="600" b="1" spc="-80" dirty="0" smtClean="0">
                <a:solidFill>
                  <a:srgbClr val="FFFFFF"/>
                </a:solidFill>
                <a:latin typeface="Arial"/>
                <a:cs typeface="Arial"/>
              </a:rPr>
              <a:t> </a:t>
            </a:r>
            <a:r>
              <a:rPr sz="600" b="1" spc="-5" dirty="0">
                <a:solidFill>
                  <a:srgbClr val="FFFFFF"/>
                </a:solidFill>
                <a:latin typeface="Arial"/>
                <a:cs typeface="Arial"/>
              </a:rPr>
              <a:t>heating)</a:t>
            </a:r>
            <a:endParaRPr sz="600" dirty="0">
              <a:solidFill>
                <a:prstClr val="black"/>
              </a:solidFill>
              <a:latin typeface="Arial"/>
              <a:cs typeface="Arial"/>
            </a:endParaRPr>
          </a:p>
        </p:txBody>
      </p:sp>
      <p:sp>
        <p:nvSpPr>
          <p:cNvPr id="183" name="object 33"/>
          <p:cNvSpPr txBox="1"/>
          <p:nvPr/>
        </p:nvSpPr>
        <p:spPr>
          <a:xfrm>
            <a:off x="4093464" y="5734125"/>
            <a:ext cx="1027176" cy="228268"/>
          </a:xfrm>
          <a:prstGeom prst="rect">
            <a:avLst/>
          </a:prstGeom>
        </p:spPr>
        <p:txBody>
          <a:bodyPr vert="horz" wrap="square" lIns="0" tIns="12700" rIns="0" bIns="0" rtlCol="0">
            <a:spAutoFit/>
          </a:bodyPr>
          <a:lstStyle/>
          <a:p>
            <a:pPr defTabSz="914400">
              <a:spcBef>
                <a:spcPts val="100"/>
              </a:spcBef>
            </a:pPr>
            <a:r>
              <a:rPr sz="1400" b="1" dirty="0" smtClean="0">
                <a:solidFill>
                  <a:srgbClr val="FFFFFF"/>
                </a:solidFill>
                <a:latin typeface="Arial"/>
                <a:cs typeface="Arial"/>
              </a:rPr>
              <a:t>El</a:t>
            </a:r>
            <a:r>
              <a:rPr lang="hr-HR" sz="1400" b="1" dirty="0" smtClean="0">
                <a:solidFill>
                  <a:srgbClr val="FFFFFF"/>
                </a:solidFill>
                <a:latin typeface="Arial"/>
                <a:cs typeface="Arial"/>
              </a:rPr>
              <a:t>. energija</a:t>
            </a:r>
            <a:endParaRPr sz="1400" dirty="0">
              <a:solidFill>
                <a:prstClr val="black"/>
              </a:solidFill>
              <a:latin typeface="Arial"/>
              <a:cs typeface="Arial"/>
            </a:endParaRPr>
          </a:p>
        </p:txBody>
      </p:sp>
      <p:sp>
        <p:nvSpPr>
          <p:cNvPr id="202" name="object 60"/>
          <p:cNvSpPr txBox="1"/>
          <p:nvPr/>
        </p:nvSpPr>
        <p:spPr>
          <a:xfrm>
            <a:off x="4142232" y="4362830"/>
            <a:ext cx="978408" cy="343684"/>
          </a:xfrm>
          <a:prstGeom prst="rect">
            <a:avLst/>
          </a:prstGeom>
        </p:spPr>
        <p:txBody>
          <a:bodyPr vert="horz" wrap="square" lIns="0" tIns="12700" rIns="0" bIns="0" rtlCol="0">
            <a:spAutoFit/>
          </a:bodyPr>
          <a:lstStyle/>
          <a:p>
            <a:pPr marR="3810" algn="ctr" defTabSz="914400">
              <a:spcBef>
                <a:spcPts val="100"/>
              </a:spcBef>
            </a:pPr>
            <a:r>
              <a:rPr sz="1100" b="1" dirty="0" smtClean="0">
                <a:solidFill>
                  <a:srgbClr val="FFFFFF"/>
                </a:solidFill>
                <a:latin typeface="Arial"/>
                <a:cs typeface="Arial"/>
              </a:rPr>
              <a:t>Pro</a:t>
            </a:r>
            <a:r>
              <a:rPr lang="hr-HR" sz="1100" b="1" dirty="0" smtClean="0">
                <a:solidFill>
                  <a:srgbClr val="FFFFFF"/>
                </a:solidFill>
                <a:latin typeface="Arial"/>
                <a:cs typeface="Arial"/>
              </a:rPr>
              <a:t>izvod</a:t>
            </a:r>
            <a:endParaRPr sz="1100" dirty="0">
              <a:solidFill>
                <a:prstClr val="black"/>
              </a:solidFill>
              <a:latin typeface="Arial"/>
              <a:cs typeface="Arial"/>
            </a:endParaRPr>
          </a:p>
          <a:p>
            <a:pPr marR="5080" algn="ctr" defTabSz="914400">
              <a:spcBef>
                <a:spcPts val="5"/>
              </a:spcBef>
            </a:pPr>
            <a:r>
              <a:rPr sz="1050" b="1" dirty="0">
                <a:solidFill>
                  <a:srgbClr val="FFFFFF"/>
                </a:solidFill>
                <a:latin typeface="Arial"/>
                <a:cs typeface="Arial"/>
              </a:rPr>
              <a:t>(CL, </a:t>
            </a:r>
            <a:r>
              <a:rPr lang="hr-HR" sz="1050" b="1" dirty="0" smtClean="0">
                <a:solidFill>
                  <a:srgbClr val="FFFFFF"/>
                </a:solidFill>
                <a:latin typeface="Arial"/>
                <a:cs typeface="Arial"/>
              </a:rPr>
              <a:t>nema </a:t>
            </a:r>
            <a:r>
              <a:rPr sz="1050" b="1" spc="-120" dirty="0" smtClean="0">
                <a:solidFill>
                  <a:srgbClr val="FFFFFF"/>
                </a:solidFill>
                <a:latin typeface="Arial"/>
                <a:cs typeface="Arial"/>
              </a:rPr>
              <a:t> </a:t>
            </a:r>
            <a:r>
              <a:rPr sz="1050" b="1" spc="5" dirty="0">
                <a:solidFill>
                  <a:srgbClr val="FFFFFF"/>
                </a:solidFill>
                <a:latin typeface="Arial"/>
                <a:cs typeface="Arial"/>
              </a:rPr>
              <a:t>BM)</a:t>
            </a:r>
            <a:endParaRPr sz="1050" dirty="0">
              <a:solidFill>
                <a:prstClr val="black"/>
              </a:solidFill>
              <a:latin typeface="Arial"/>
              <a:cs typeface="Arial"/>
            </a:endParaRPr>
          </a:p>
        </p:txBody>
      </p:sp>
      <p:sp>
        <p:nvSpPr>
          <p:cNvPr id="3" name="Subtitle 2"/>
          <p:cNvSpPr>
            <a:spLocks noGrp="1"/>
          </p:cNvSpPr>
          <p:nvPr>
            <p:ph type="subTitle" idx="4294967295"/>
          </p:nvPr>
        </p:nvSpPr>
        <p:spPr>
          <a:xfrm>
            <a:off x="0" y="4149725"/>
            <a:ext cx="4788024" cy="1943100"/>
          </a:xfrm>
        </p:spPr>
        <p:txBody>
          <a:bodyPr>
            <a:normAutofit fontScale="70000" lnSpcReduction="20000"/>
          </a:bodyPr>
          <a:lstStyle/>
          <a:p>
            <a:pPr marL="0" indent="0">
              <a:buNone/>
            </a:pPr>
            <a:r>
              <a:rPr lang="en-US" dirty="0" err="1" smtClean="0"/>
              <a:t>Kontakt</a:t>
            </a:r>
            <a:r>
              <a:rPr lang="en-US" dirty="0"/>
              <a:t>:</a:t>
            </a:r>
          </a:p>
          <a:p>
            <a:r>
              <a:rPr lang="en-US" dirty="0" smtClean="0">
                <a:hlinkClick r:id="rId3"/>
              </a:rPr>
              <a:t>vana.mitrovic-vudric@haop.hr</a:t>
            </a:r>
            <a:endParaRPr lang="en-US" dirty="0"/>
          </a:p>
          <a:p>
            <a:r>
              <a:rPr lang="en-US" dirty="0" smtClean="0">
                <a:hlinkClick r:id="rId4"/>
              </a:rPr>
              <a:t>vana.mitrovicvudric@mzoe.hr</a:t>
            </a:r>
            <a:endParaRPr lang="en-US" dirty="0"/>
          </a:p>
          <a:p>
            <a:r>
              <a:rPr lang="en-US" dirty="0" smtClean="0">
                <a:hlinkClick r:id="rId5"/>
              </a:rPr>
              <a:t>KLIMA@haop.hr</a:t>
            </a:r>
            <a:endParaRPr lang="hr-HR" dirty="0" smtClean="0"/>
          </a:p>
          <a:p>
            <a:pPr marL="0" indent="0">
              <a:buNone/>
            </a:pPr>
            <a:endParaRPr lang="en-US" dirty="0"/>
          </a:p>
          <a:p>
            <a:endParaRPr lang="en-US" dirty="0"/>
          </a:p>
        </p:txBody>
      </p:sp>
      <p:sp>
        <p:nvSpPr>
          <p:cNvPr id="2" name="Title 1"/>
          <p:cNvSpPr>
            <a:spLocks noGrp="1"/>
          </p:cNvSpPr>
          <p:nvPr>
            <p:ph type="ctrTitle" idx="4294967295"/>
          </p:nvPr>
        </p:nvSpPr>
        <p:spPr>
          <a:xfrm>
            <a:off x="0" y="2130425"/>
            <a:ext cx="9144000" cy="1470025"/>
          </a:xfrm>
        </p:spPr>
        <p:txBody>
          <a:bodyPr/>
          <a:lstStyle/>
          <a:p>
            <a:r>
              <a:rPr lang="hr-HR" dirty="0" smtClean="0"/>
              <a:t>Hvala na pažnji!</a:t>
            </a:r>
            <a:endParaRPr lang="en-US" dirty="0"/>
          </a:p>
        </p:txBody>
      </p:sp>
    </p:spTree>
    <p:extLst>
      <p:ext uri="{BB962C8B-B14F-4D97-AF65-F5344CB8AC3E}">
        <p14:creationId xmlns:p14="http://schemas.microsoft.com/office/powerpoint/2010/main" val="4071850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6752"/>
            <a:ext cx="9144000" cy="132891"/>
          </a:xfrm>
          <a:prstGeom prst="rect">
            <a:avLst/>
          </a:prstGeom>
        </p:spPr>
      </p:pic>
      <p:sp>
        <p:nvSpPr>
          <p:cNvPr id="2" name="Title 1"/>
          <p:cNvSpPr>
            <a:spLocks noGrp="1"/>
          </p:cNvSpPr>
          <p:nvPr>
            <p:ph type="title"/>
          </p:nvPr>
        </p:nvSpPr>
        <p:spPr>
          <a:xfrm>
            <a:off x="35496" y="44624"/>
            <a:ext cx="8856984" cy="1080120"/>
          </a:xfrm>
        </p:spPr>
        <p:txBody>
          <a:bodyPr>
            <a:normAutofit/>
          </a:bodyPr>
          <a:lstStyle/>
          <a:p>
            <a:r>
              <a:rPr lang="hr-HR" dirty="0" smtClean="0"/>
              <a:t>1. UVOD</a:t>
            </a:r>
            <a:endParaRPr lang="en-US" dirty="0"/>
          </a:p>
        </p:txBody>
      </p:sp>
      <p:sp>
        <p:nvSpPr>
          <p:cNvPr id="4" name="Content Placeholder 3"/>
          <p:cNvSpPr>
            <a:spLocks noGrp="1"/>
          </p:cNvSpPr>
          <p:nvPr>
            <p:ph idx="1"/>
          </p:nvPr>
        </p:nvSpPr>
        <p:spPr>
          <a:xfrm>
            <a:off x="107504" y="1484784"/>
            <a:ext cx="8784976" cy="4752528"/>
          </a:xfrm>
        </p:spPr>
        <p:txBody>
          <a:bodyPr>
            <a:normAutofit fontScale="85000" lnSpcReduction="20000"/>
          </a:bodyPr>
          <a:lstStyle/>
          <a:p>
            <a:r>
              <a:rPr lang="hr-HR" dirty="0" smtClean="0"/>
              <a:t>Od 1.siječnja 2019. Hrvatska agencija za okoliš i prirodu pripojena je Ministarstvu zaštite okoliša i energetike, djelovat će kao poseban Zavod unutar Ministarstva</a:t>
            </a:r>
          </a:p>
          <a:p>
            <a:r>
              <a:rPr lang="en-US" dirty="0"/>
              <a:t>PRIJEDLOG ZAKONA O KLIMATSKIM PROMJENAMA I ZAŠTITI OZONSKOG </a:t>
            </a:r>
            <a:r>
              <a:rPr lang="en-US" dirty="0" smtClean="0"/>
              <a:t>SLOJA</a:t>
            </a:r>
            <a:r>
              <a:rPr lang="hr-HR" dirty="0" smtClean="0"/>
              <a:t> (14.10.2019. prvo čitanje u Hrvatskom saboru); prije nekoliko dana je usvojen</a:t>
            </a:r>
          </a:p>
          <a:p>
            <a:r>
              <a:rPr lang="hr-HR" dirty="0" smtClean="0"/>
              <a:t>Ove godine provjera izvješća kasnila zbog obveza oko besplatne dodjele emisijskih </a:t>
            </a:r>
            <a:r>
              <a:rPr lang="hr-HR" dirty="0"/>
              <a:t>jedinica u 4. razdoblju </a:t>
            </a:r>
            <a:r>
              <a:rPr lang="hr-HR" dirty="0" smtClean="0"/>
              <a:t>ETS-a</a:t>
            </a:r>
          </a:p>
          <a:p>
            <a:r>
              <a:rPr lang="hr-HR" dirty="0" smtClean="0"/>
              <a:t>Nisu pregledana sva izvješća za 2018., pregledana su izvješća za postrojenja B i C kategorije, i nekolicina A kategorije</a:t>
            </a:r>
          </a:p>
          <a:p>
            <a:r>
              <a:rPr lang="hr-HR" dirty="0" smtClean="0"/>
              <a:t>Obavijesti o pregledu i nalazima u izvješću o godišnjim emisijama i izvješću o verifikaciji šalju se poštom operaterima od strane Zavoda </a:t>
            </a:r>
            <a:endParaRPr lang="en-US" dirty="0"/>
          </a:p>
          <a:p>
            <a:endParaRPr lang="hr-HR" dirty="0"/>
          </a:p>
          <a:p>
            <a:endParaRPr lang="hr-HR" altLang="sr-Latn-RS" i="1" dirty="0" smtClean="0"/>
          </a:p>
          <a:p>
            <a:pPr marL="0" indent="0">
              <a:buNone/>
            </a:pPr>
            <a:endParaRPr lang="hr-HR" i="1" dirty="0"/>
          </a:p>
          <a:p>
            <a:endParaRPr lang="en-US" i="1" dirty="0"/>
          </a:p>
        </p:txBody>
      </p:sp>
    </p:spTree>
    <p:extLst>
      <p:ext uri="{BB962C8B-B14F-4D97-AF65-F5344CB8AC3E}">
        <p14:creationId xmlns:p14="http://schemas.microsoft.com/office/powerpoint/2010/main" val="1159340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6752"/>
            <a:ext cx="9144000" cy="132891"/>
          </a:xfrm>
          <a:prstGeom prst="rect">
            <a:avLst/>
          </a:prstGeom>
        </p:spPr>
      </p:pic>
      <p:sp>
        <p:nvSpPr>
          <p:cNvPr id="7" name="Title 6"/>
          <p:cNvSpPr>
            <a:spLocks noGrp="1"/>
          </p:cNvSpPr>
          <p:nvPr>
            <p:ph type="title"/>
          </p:nvPr>
        </p:nvSpPr>
        <p:spPr>
          <a:xfrm>
            <a:off x="35496" y="44624"/>
            <a:ext cx="8856984" cy="1152128"/>
          </a:xfrm>
        </p:spPr>
        <p:txBody>
          <a:bodyPr>
            <a:normAutofit/>
          </a:bodyPr>
          <a:lstStyle/>
          <a:p>
            <a:r>
              <a:rPr lang="hr-HR" dirty="0" smtClean="0"/>
              <a:t>2. Nalazi verifikatora za ETS postrojenja </a:t>
            </a:r>
            <a:endParaRPr lang="en-US" dirty="0"/>
          </a:p>
        </p:txBody>
      </p:sp>
      <p:sp>
        <p:nvSpPr>
          <p:cNvPr id="8" name="Content Placeholder 7"/>
          <p:cNvSpPr>
            <a:spLocks noGrp="1"/>
          </p:cNvSpPr>
          <p:nvPr>
            <p:ph idx="1"/>
          </p:nvPr>
        </p:nvSpPr>
        <p:spPr/>
        <p:txBody>
          <a:bodyPr/>
          <a:lstStyle/>
          <a:p>
            <a:endParaRPr lang="hr-HR" dirty="0" smtClean="0"/>
          </a:p>
          <a:p>
            <a:endParaRPr lang="hr-HR" dirty="0"/>
          </a:p>
          <a:p>
            <a:endParaRPr lang="en-US" dirty="0"/>
          </a:p>
        </p:txBody>
      </p:sp>
      <p:pic>
        <p:nvPicPr>
          <p:cNvPr id="11" name="Picture 10"/>
          <p:cNvPicPr>
            <a:picLocks noChangeAspect="1"/>
          </p:cNvPicPr>
          <p:nvPr/>
        </p:nvPicPr>
        <p:blipFill>
          <a:blip r:embed="rId3"/>
          <a:stretch>
            <a:fillRect/>
          </a:stretch>
        </p:blipFill>
        <p:spPr>
          <a:xfrm>
            <a:off x="1475657" y="2054232"/>
            <a:ext cx="6218074" cy="3679024"/>
          </a:xfrm>
          <a:prstGeom prst="rect">
            <a:avLst/>
          </a:prstGeom>
        </p:spPr>
      </p:pic>
    </p:spTree>
    <p:extLst>
      <p:ext uri="{BB962C8B-B14F-4D97-AF65-F5344CB8AC3E}">
        <p14:creationId xmlns:p14="http://schemas.microsoft.com/office/powerpoint/2010/main" val="3632755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6752"/>
            <a:ext cx="9144000" cy="132891"/>
          </a:xfrm>
          <a:prstGeom prst="rect">
            <a:avLst/>
          </a:prstGeom>
        </p:spPr>
      </p:pic>
      <p:sp>
        <p:nvSpPr>
          <p:cNvPr id="2" name="Title 1"/>
          <p:cNvSpPr>
            <a:spLocks noGrp="1"/>
          </p:cNvSpPr>
          <p:nvPr>
            <p:ph type="title"/>
          </p:nvPr>
        </p:nvSpPr>
        <p:spPr>
          <a:xfrm>
            <a:off x="35496" y="44624"/>
            <a:ext cx="8856984" cy="1080120"/>
          </a:xfrm>
        </p:spPr>
        <p:txBody>
          <a:bodyPr>
            <a:normAutofit/>
          </a:bodyPr>
          <a:lstStyle/>
          <a:p>
            <a:r>
              <a:rPr lang="hr-HR" dirty="0"/>
              <a:t>2. Nalazi verifikatora za ETS postrojenja </a:t>
            </a:r>
            <a:endParaRPr lang="en-US" dirty="0"/>
          </a:p>
        </p:txBody>
      </p:sp>
      <p:sp>
        <p:nvSpPr>
          <p:cNvPr id="4" name="Content Placeholder 3"/>
          <p:cNvSpPr>
            <a:spLocks noGrp="1"/>
          </p:cNvSpPr>
          <p:nvPr>
            <p:ph idx="1"/>
          </p:nvPr>
        </p:nvSpPr>
        <p:spPr>
          <a:xfrm>
            <a:off x="107504" y="1401650"/>
            <a:ext cx="8784976" cy="5195701"/>
          </a:xfrm>
        </p:spPr>
        <p:txBody>
          <a:bodyPr>
            <a:normAutofit fontScale="70000" lnSpcReduction="20000"/>
          </a:bodyPr>
          <a:lstStyle/>
          <a:p>
            <a:endParaRPr lang="hr-HR" dirty="0" smtClean="0"/>
          </a:p>
          <a:p>
            <a:r>
              <a:rPr lang="hr-HR" sz="3400" b="1" dirty="0" smtClean="0"/>
              <a:t>13 slučaja – B (neusklađenosti s Planom praćenja): </a:t>
            </a:r>
            <a:r>
              <a:rPr lang="hr-HR" sz="3400" dirty="0" smtClean="0"/>
              <a:t>različite razine točnosti, nedostatak procedura i nedostatak opisa procedura vezanih za Plan </a:t>
            </a:r>
            <a:r>
              <a:rPr lang="hr-HR" sz="3400" dirty="0" err="1" smtClean="0"/>
              <a:t>praćenja,neusklađenost</a:t>
            </a:r>
            <a:r>
              <a:rPr lang="hr-HR" sz="3400" dirty="0" smtClean="0"/>
              <a:t> određivanja podataka o djelatnosti za tokove izvora, novi tokovi </a:t>
            </a:r>
            <a:r>
              <a:rPr lang="hr-HR" sz="3400" dirty="0" err="1" smtClean="0"/>
              <a:t>izvora,pogrešna</a:t>
            </a:r>
            <a:r>
              <a:rPr lang="hr-HR" sz="3400" dirty="0" smtClean="0"/>
              <a:t> metodologija izračuna stanja </a:t>
            </a:r>
            <a:r>
              <a:rPr lang="hr-HR" sz="3400" dirty="0" err="1" smtClean="0"/>
              <a:t>zaliha,pogrešno</a:t>
            </a:r>
            <a:r>
              <a:rPr lang="hr-HR" sz="3400" dirty="0" smtClean="0"/>
              <a:t> kategorizirani tokovi </a:t>
            </a:r>
            <a:r>
              <a:rPr lang="hr-HR" sz="3400" dirty="0" err="1" smtClean="0"/>
              <a:t>izvora,nedostatak</a:t>
            </a:r>
            <a:r>
              <a:rPr lang="hr-HR" sz="3400" dirty="0" smtClean="0"/>
              <a:t> procjene mjerne </a:t>
            </a:r>
            <a:r>
              <a:rPr lang="hr-HR" sz="3400" dirty="0" err="1" smtClean="0"/>
              <a:t>nesigurnosti,netočni</a:t>
            </a:r>
            <a:r>
              <a:rPr lang="hr-HR" sz="3400" dirty="0" smtClean="0"/>
              <a:t> faktori izračuna</a:t>
            </a:r>
            <a:endParaRPr lang="vi-VN" sz="3400" dirty="0"/>
          </a:p>
          <a:p>
            <a:r>
              <a:rPr lang="hr-HR" sz="3400" b="1" dirty="0" smtClean="0"/>
              <a:t>9 slučaja – C (nesukladnosti s Uredbom): </a:t>
            </a:r>
            <a:r>
              <a:rPr lang="hr-HR" sz="3400" dirty="0" smtClean="0"/>
              <a:t>nedostatak dokaza o opravdanosti učestalosti analiza, nedostajući podaci za mjerilo protoka, imenovanje kontakt </a:t>
            </a:r>
            <a:r>
              <a:rPr lang="hr-HR" sz="3400" dirty="0" err="1" smtClean="0"/>
              <a:t>osobe,neusklađenost</a:t>
            </a:r>
            <a:r>
              <a:rPr lang="hr-HR" sz="3400" dirty="0" smtClean="0"/>
              <a:t> NEC obrasca i izvješća o godišnjim emisijama za podatke o aktivnosti, pogrešna metodologija izračuna emisija, kategorizacija tokova izvora, kategorizacija </a:t>
            </a:r>
            <a:r>
              <a:rPr lang="hr-HR" sz="3400" dirty="0" err="1" smtClean="0"/>
              <a:t>postrojenja,pogrešne</a:t>
            </a:r>
            <a:r>
              <a:rPr lang="hr-HR" sz="3400" dirty="0" smtClean="0"/>
              <a:t> razine </a:t>
            </a:r>
            <a:r>
              <a:rPr lang="hr-HR" sz="3400" dirty="0" err="1" smtClean="0"/>
              <a:t>točnosti,nedostajući</a:t>
            </a:r>
            <a:r>
              <a:rPr lang="hr-HR" sz="3400" dirty="0" smtClean="0"/>
              <a:t> podaci o kontrolnim aktivnostima</a:t>
            </a:r>
          </a:p>
        </p:txBody>
      </p:sp>
    </p:spTree>
    <p:extLst>
      <p:ext uri="{BB962C8B-B14F-4D97-AF65-F5344CB8AC3E}">
        <p14:creationId xmlns:p14="http://schemas.microsoft.com/office/powerpoint/2010/main" val="4256630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6752"/>
            <a:ext cx="9144000" cy="132891"/>
          </a:xfrm>
          <a:prstGeom prst="rect">
            <a:avLst/>
          </a:prstGeom>
        </p:spPr>
      </p:pic>
      <p:sp>
        <p:nvSpPr>
          <p:cNvPr id="2" name="Title 1"/>
          <p:cNvSpPr>
            <a:spLocks noGrp="1"/>
          </p:cNvSpPr>
          <p:nvPr>
            <p:ph type="title"/>
          </p:nvPr>
        </p:nvSpPr>
        <p:spPr>
          <a:xfrm>
            <a:off x="35496" y="44624"/>
            <a:ext cx="8856984" cy="1080120"/>
          </a:xfrm>
        </p:spPr>
        <p:txBody>
          <a:bodyPr>
            <a:normAutofit/>
          </a:bodyPr>
          <a:lstStyle/>
          <a:p>
            <a:r>
              <a:rPr lang="hr-HR" dirty="0"/>
              <a:t>2. Nalazi verifikatora za ETS postrojenja </a:t>
            </a:r>
            <a:r>
              <a:rPr lang="hr-HR" dirty="0" smtClean="0"/>
              <a:t> </a:t>
            </a:r>
            <a:endParaRPr lang="en-US" dirty="0"/>
          </a:p>
        </p:txBody>
      </p:sp>
      <p:sp>
        <p:nvSpPr>
          <p:cNvPr id="4" name="Content Placeholder 3"/>
          <p:cNvSpPr>
            <a:spLocks noGrp="1"/>
          </p:cNvSpPr>
          <p:nvPr>
            <p:ph idx="1"/>
          </p:nvPr>
        </p:nvSpPr>
        <p:spPr>
          <a:xfrm>
            <a:off x="107504" y="1401650"/>
            <a:ext cx="8784976" cy="5195701"/>
          </a:xfrm>
        </p:spPr>
        <p:txBody>
          <a:bodyPr>
            <a:normAutofit fontScale="62500" lnSpcReduction="20000"/>
          </a:bodyPr>
          <a:lstStyle/>
          <a:p>
            <a:endParaRPr lang="hr-HR" dirty="0" smtClean="0"/>
          </a:p>
          <a:p>
            <a:r>
              <a:rPr lang="hr-HR" sz="3400" b="1" dirty="0" smtClean="0"/>
              <a:t>22 slučaja – D (preporuka za poboljšanje):</a:t>
            </a:r>
            <a:r>
              <a:rPr lang="hr-HR" sz="3400" dirty="0" smtClean="0"/>
              <a:t>ažuriranje Plana praćenja, nedostatak procedure za oznake mjerila,  neusklađene procedure mjerne opreme, nedostatak procedura vezanih za Plan praćenja, nedostatan opis procedura u Planu praćenja, dodatni interni audit, umjeravanje mjernih instrumenata, </a:t>
            </a:r>
            <a:r>
              <a:rPr lang="hr-HR" sz="3400" dirty="0" err="1" smtClean="0"/>
              <a:t>rekategorizacija</a:t>
            </a:r>
            <a:r>
              <a:rPr lang="hr-HR" sz="3400" dirty="0" smtClean="0"/>
              <a:t> tokova izvora, pravilan odabir tokova izvora, nedostajući podaci u godišnjem izvješću, neusklađenost zaliha, uvođenje informatičke aplikacije za bolje upravljanje podacima, neprilagođeni nazivi tokova izvora, izvori emisije, ažuriranje analize rizika, nedostajući podaci za glavnu ili zamjensku kontakt osobu, korištenje tračne vage, ažuriranje podataka o toku izvora, primjena razina za de-</a:t>
            </a:r>
            <a:r>
              <a:rPr lang="hr-HR" sz="3400" dirty="0" err="1" smtClean="0"/>
              <a:t>minimis</a:t>
            </a:r>
            <a:r>
              <a:rPr lang="hr-HR" sz="3400" dirty="0" smtClean="0"/>
              <a:t> tokove izvora, prilagodba dokumentacije o uzorkovanju, izrada dokumentacije za laboratorijsku analizu, izobrazba djelatnika</a:t>
            </a:r>
            <a:endParaRPr lang="vi-VN" sz="3400" dirty="0"/>
          </a:p>
        </p:txBody>
      </p:sp>
    </p:spTree>
    <p:extLst>
      <p:ext uri="{BB962C8B-B14F-4D97-AF65-F5344CB8AC3E}">
        <p14:creationId xmlns:p14="http://schemas.microsoft.com/office/powerpoint/2010/main" val="1139267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6752"/>
            <a:ext cx="9144000" cy="132891"/>
          </a:xfrm>
          <a:prstGeom prst="rect">
            <a:avLst/>
          </a:prstGeom>
        </p:spPr>
      </p:pic>
      <p:sp>
        <p:nvSpPr>
          <p:cNvPr id="2" name="Title 1"/>
          <p:cNvSpPr>
            <a:spLocks noGrp="1"/>
          </p:cNvSpPr>
          <p:nvPr>
            <p:ph type="title"/>
          </p:nvPr>
        </p:nvSpPr>
        <p:spPr>
          <a:xfrm>
            <a:off x="35496" y="44624"/>
            <a:ext cx="8856984" cy="1080120"/>
          </a:xfrm>
        </p:spPr>
        <p:txBody>
          <a:bodyPr>
            <a:normAutofit/>
          </a:bodyPr>
          <a:lstStyle/>
          <a:p>
            <a:r>
              <a:rPr lang="hr-HR" dirty="0"/>
              <a:t>3</a:t>
            </a:r>
            <a:r>
              <a:rPr lang="hr-HR" dirty="0" smtClean="0"/>
              <a:t>. </a:t>
            </a:r>
            <a:r>
              <a:rPr lang="hr-HR" dirty="0"/>
              <a:t>Nalazi </a:t>
            </a:r>
            <a:r>
              <a:rPr lang="hr-HR" dirty="0" smtClean="0"/>
              <a:t>nadležnog tijela u izvješćima o godišnjim emisijama za 2018</a:t>
            </a:r>
            <a:r>
              <a:rPr lang="hr-HR" dirty="0"/>
              <a:t>. </a:t>
            </a:r>
            <a:endParaRPr lang="en-US" dirty="0"/>
          </a:p>
        </p:txBody>
      </p:sp>
      <p:sp>
        <p:nvSpPr>
          <p:cNvPr id="4" name="Content Placeholder 3"/>
          <p:cNvSpPr>
            <a:spLocks noGrp="1"/>
          </p:cNvSpPr>
          <p:nvPr>
            <p:ph idx="1"/>
          </p:nvPr>
        </p:nvSpPr>
        <p:spPr>
          <a:xfrm>
            <a:off x="107504" y="1628800"/>
            <a:ext cx="8784976" cy="4968551"/>
          </a:xfrm>
        </p:spPr>
        <p:txBody>
          <a:bodyPr>
            <a:normAutofit/>
          </a:bodyPr>
          <a:lstStyle/>
          <a:p>
            <a:r>
              <a:rPr lang="hr-HR" dirty="0"/>
              <a:t>Tokovi izvora nisu u skladu s onima navedenim u planu </a:t>
            </a:r>
            <a:r>
              <a:rPr lang="hr-HR" dirty="0" smtClean="0"/>
              <a:t>praćenja</a:t>
            </a:r>
          </a:p>
          <a:p>
            <a:r>
              <a:rPr lang="hr-HR" dirty="0" smtClean="0"/>
              <a:t>Neusklađenost razina točnosti </a:t>
            </a:r>
            <a:r>
              <a:rPr lang="hr-HR" dirty="0"/>
              <a:t>(</a:t>
            </a:r>
            <a:r>
              <a:rPr lang="hr-HR" dirty="0" smtClean="0"/>
              <a:t>PA, DOV, EF, OF, udio ugljika, udio biomase) s onima navedenim u planu praćenja</a:t>
            </a:r>
          </a:p>
          <a:p>
            <a:r>
              <a:rPr lang="hr-HR" dirty="0" smtClean="0"/>
              <a:t>Promjena kategorizacije tokova izvora u odnosu na plan praćenja</a:t>
            </a:r>
          </a:p>
          <a:p>
            <a:r>
              <a:rPr lang="hr-HR" dirty="0" smtClean="0"/>
              <a:t>Pogreške i nedostaci na </a:t>
            </a:r>
            <a:r>
              <a:rPr lang="hr-HR" dirty="0" err="1" smtClean="0"/>
              <a:t>Listu_H</a:t>
            </a:r>
            <a:r>
              <a:rPr lang="hr-HR" dirty="0" smtClean="0"/>
              <a:t>, nemogućnost usporedbe podataka u NEC obrascu i podataka na </a:t>
            </a:r>
            <a:r>
              <a:rPr lang="hr-HR" dirty="0" err="1" smtClean="0"/>
              <a:t>Listu_H</a:t>
            </a:r>
            <a:endParaRPr lang="hr-HR" dirty="0" smtClean="0"/>
          </a:p>
        </p:txBody>
      </p:sp>
    </p:spTree>
    <p:extLst>
      <p:ext uri="{BB962C8B-B14F-4D97-AF65-F5344CB8AC3E}">
        <p14:creationId xmlns:p14="http://schemas.microsoft.com/office/powerpoint/2010/main" val="4181859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6752"/>
            <a:ext cx="9144000" cy="132891"/>
          </a:xfrm>
          <a:prstGeom prst="rect">
            <a:avLst/>
          </a:prstGeom>
        </p:spPr>
      </p:pic>
      <p:sp>
        <p:nvSpPr>
          <p:cNvPr id="2" name="Title 1"/>
          <p:cNvSpPr>
            <a:spLocks noGrp="1"/>
          </p:cNvSpPr>
          <p:nvPr>
            <p:ph type="title"/>
          </p:nvPr>
        </p:nvSpPr>
        <p:spPr>
          <a:xfrm>
            <a:off x="35496" y="44624"/>
            <a:ext cx="8856984" cy="1080120"/>
          </a:xfrm>
        </p:spPr>
        <p:txBody>
          <a:bodyPr>
            <a:normAutofit/>
          </a:bodyPr>
          <a:lstStyle/>
          <a:p>
            <a:r>
              <a:rPr lang="hr-HR" dirty="0"/>
              <a:t>3</a:t>
            </a:r>
            <a:r>
              <a:rPr lang="hr-HR" dirty="0" smtClean="0"/>
              <a:t>. </a:t>
            </a:r>
            <a:r>
              <a:rPr lang="hr-HR" dirty="0"/>
              <a:t>Nalazi </a:t>
            </a:r>
            <a:r>
              <a:rPr lang="hr-HR" dirty="0" smtClean="0"/>
              <a:t>nadležnog tijela u izvješćima o godišnjim emisijama za 2018</a:t>
            </a:r>
            <a:r>
              <a:rPr lang="hr-HR" dirty="0"/>
              <a:t>. </a:t>
            </a:r>
            <a:endParaRPr lang="en-US" dirty="0"/>
          </a:p>
        </p:txBody>
      </p:sp>
      <p:sp>
        <p:nvSpPr>
          <p:cNvPr id="4" name="Content Placeholder 3"/>
          <p:cNvSpPr>
            <a:spLocks noGrp="1"/>
          </p:cNvSpPr>
          <p:nvPr>
            <p:ph idx="1"/>
          </p:nvPr>
        </p:nvSpPr>
        <p:spPr>
          <a:xfrm>
            <a:off x="107504" y="1844824"/>
            <a:ext cx="8784976" cy="4752527"/>
          </a:xfrm>
        </p:spPr>
        <p:txBody>
          <a:bodyPr>
            <a:normAutofit/>
          </a:bodyPr>
          <a:lstStyle/>
          <a:p>
            <a:r>
              <a:rPr lang="hr-HR" dirty="0"/>
              <a:t>Ne odgovara stanje zaliha</a:t>
            </a:r>
          </a:p>
          <a:p>
            <a:r>
              <a:rPr lang="hr-HR" dirty="0"/>
              <a:t>Pogrešno odabrane CRF </a:t>
            </a:r>
            <a:r>
              <a:rPr lang="hr-HR" dirty="0" smtClean="0"/>
              <a:t>kategorije</a:t>
            </a:r>
            <a:endParaRPr lang="hr-HR" dirty="0"/>
          </a:p>
          <a:p>
            <a:r>
              <a:rPr lang="hr-HR" dirty="0" smtClean="0"/>
              <a:t>Pogrešno </a:t>
            </a:r>
            <a:r>
              <a:rPr lang="hr-HR" dirty="0"/>
              <a:t>navođenje Dozvole i njezinih izmjena ili ne navođenje </a:t>
            </a:r>
            <a:r>
              <a:rPr lang="hr-HR" dirty="0" smtClean="0"/>
              <a:t>istih</a:t>
            </a:r>
          </a:p>
          <a:p>
            <a:r>
              <a:rPr lang="hr-HR" dirty="0" smtClean="0"/>
              <a:t>Nedostaci </a:t>
            </a:r>
            <a:r>
              <a:rPr lang="hr-HR" dirty="0"/>
              <a:t>formalne prirode (necjelovit podnesak-nedostaju listovi, nedostatak pečata, potpisa, nedostaju dokumenti na CD-u, necjeloviti dokumenti u pdf. formatu)</a:t>
            </a:r>
            <a:endParaRPr lang="hr-HR" dirty="0" smtClean="0"/>
          </a:p>
          <a:p>
            <a:endParaRPr lang="hr-HR" dirty="0" smtClean="0"/>
          </a:p>
        </p:txBody>
      </p:sp>
    </p:spTree>
    <p:extLst>
      <p:ext uri="{BB962C8B-B14F-4D97-AF65-F5344CB8AC3E}">
        <p14:creationId xmlns:p14="http://schemas.microsoft.com/office/powerpoint/2010/main" val="131349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6752"/>
            <a:ext cx="9144000" cy="132891"/>
          </a:xfrm>
          <a:prstGeom prst="rect">
            <a:avLst/>
          </a:prstGeom>
        </p:spPr>
      </p:pic>
      <p:sp>
        <p:nvSpPr>
          <p:cNvPr id="2" name="Title 1"/>
          <p:cNvSpPr>
            <a:spLocks noGrp="1"/>
          </p:cNvSpPr>
          <p:nvPr>
            <p:ph type="title"/>
          </p:nvPr>
        </p:nvSpPr>
        <p:spPr>
          <a:xfrm>
            <a:off x="35496" y="44624"/>
            <a:ext cx="8856984" cy="1080120"/>
          </a:xfrm>
        </p:spPr>
        <p:txBody>
          <a:bodyPr>
            <a:normAutofit/>
          </a:bodyPr>
          <a:lstStyle/>
          <a:p>
            <a:r>
              <a:rPr lang="hr-HR" dirty="0"/>
              <a:t>3</a:t>
            </a:r>
            <a:r>
              <a:rPr lang="hr-HR" dirty="0" smtClean="0"/>
              <a:t>. </a:t>
            </a:r>
            <a:r>
              <a:rPr lang="hr-HR" dirty="0"/>
              <a:t>Nalazi </a:t>
            </a:r>
            <a:r>
              <a:rPr lang="hr-HR" dirty="0" smtClean="0"/>
              <a:t>nadležnog tijela u izvješćima o godišnjim emisijama za 2018</a:t>
            </a:r>
            <a:r>
              <a:rPr lang="hr-HR" dirty="0"/>
              <a:t>. </a:t>
            </a:r>
            <a:endParaRPr lang="en-US" dirty="0"/>
          </a:p>
        </p:txBody>
      </p:sp>
      <p:sp>
        <p:nvSpPr>
          <p:cNvPr id="4" name="Content Placeholder 3"/>
          <p:cNvSpPr>
            <a:spLocks noGrp="1"/>
          </p:cNvSpPr>
          <p:nvPr>
            <p:ph idx="1"/>
          </p:nvPr>
        </p:nvSpPr>
        <p:spPr>
          <a:xfrm>
            <a:off x="107504" y="1844824"/>
            <a:ext cx="8784976" cy="4752527"/>
          </a:xfrm>
        </p:spPr>
        <p:txBody>
          <a:bodyPr>
            <a:normAutofit/>
          </a:bodyPr>
          <a:lstStyle/>
          <a:p>
            <a:r>
              <a:rPr lang="hr-HR" dirty="0" smtClean="0"/>
              <a:t>Operaterima postrojenja je ovih dana svakom ponaosob proslijeđen e-mail sa njihovim ispravljenim obrascem Izvješća o godišnjim emisijama za 2018. (ispravljeni pomoću UBA-</a:t>
            </a:r>
            <a:r>
              <a:rPr lang="hr-HR" dirty="0" err="1" smtClean="0"/>
              <a:t>tool</a:t>
            </a:r>
            <a:r>
              <a:rPr lang="hr-HR" dirty="0" smtClean="0"/>
              <a:t>-a) i ispravnim praznim obrascem Izvješća o godišnjim emisijama kojeg trebaju koristiti za novu izvještajnu godinu (2019.) </a:t>
            </a:r>
          </a:p>
          <a:p>
            <a:pPr marL="0" indent="0">
              <a:buNone/>
            </a:pPr>
            <a:endParaRPr lang="hr-HR" dirty="0" smtClean="0"/>
          </a:p>
        </p:txBody>
      </p:sp>
      <p:pic>
        <p:nvPicPr>
          <p:cNvPr id="5" name="Picture 4"/>
          <p:cNvPicPr>
            <a:picLocks noChangeAspect="1"/>
          </p:cNvPicPr>
          <p:nvPr/>
        </p:nvPicPr>
        <p:blipFill>
          <a:blip r:embed="rId3"/>
          <a:stretch>
            <a:fillRect/>
          </a:stretch>
        </p:blipFill>
        <p:spPr>
          <a:xfrm>
            <a:off x="904938" y="5013177"/>
            <a:ext cx="7334124" cy="1224135"/>
          </a:xfrm>
          <a:prstGeom prst="rect">
            <a:avLst/>
          </a:prstGeom>
        </p:spPr>
      </p:pic>
    </p:spTree>
    <p:extLst>
      <p:ext uri="{BB962C8B-B14F-4D97-AF65-F5344CB8AC3E}">
        <p14:creationId xmlns:p14="http://schemas.microsoft.com/office/powerpoint/2010/main" val="3794248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14686</TotalTime>
  <Words>1511</Words>
  <Application>Microsoft Office PowerPoint</Application>
  <PresentationFormat>On-screen Show (4:3)</PresentationFormat>
  <Paragraphs>129</Paragraphs>
  <Slides>24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Bell MT</vt:lpstr>
      <vt:lpstr>Calibri</vt:lpstr>
      <vt:lpstr>Century Gothic</vt:lpstr>
      <vt:lpstr>Latha</vt:lpstr>
      <vt:lpstr>Open Sans</vt:lpstr>
      <vt:lpstr>Segoe UI</vt:lpstr>
      <vt:lpstr>Verdana</vt:lpstr>
      <vt:lpstr>Office Theme</vt:lpstr>
      <vt:lpstr>5. VERIFIKACIJSKI FORUM Zagreb, 19.12.2019. </vt:lpstr>
      <vt:lpstr>1. UVOD</vt:lpstr>
      <vt:lpstr>1. UVOD</vt:lpstr>
      <vt:lpstr>2. Nalazi verifikatora za ETS postrojenja </vt:lpstr>
      <vt:lpstr>2. Nalazi verifikatora za ETS postrojenja </vt:lpstr>
      <vt:lpstr>2. Nalazi verifikatora za ETS postrojenja  </vt:lpstr>
      <vt:lpstr>3. Nalazi nadležnog tijela u izvješćima o godišnjim emisijama za 2018. </vt:lpstr>
      <vt:lpstr>3. Nalazi nadležnog tijela u izvješćima o godišnjim emisijama za 2018. </vt:lpstr>
      <vt:lpstr>3. Nalazi nadležnog tijela u izvješćima o godišnjim emisijama za 2018. </vt:lpstr>
      <vt:lpstr>3. Nalazi nadležnog tijela u izvješćima o godišnjim emisijama za 2018. </vt:lpstr>
      <vt:lpstr>3. Nalazi nadležnog tijela u izvješćima o godišnjim emisijama za 2018. </vt:lpstr>
      <vt:lpstr>4. Nalazi nadležnog tijela u izvješćima o verifikaciji za 2018. </vt:lpstr>
      <vt:lpstr>4. Nalazi nadležnog tijela u izvješćima o verifikaciji za 2018. </vt:lpstr>
      <vt:lpstr>4. Nalazi nadležnog tijela u izvješćima o verifikaciji za 2018. </vt:lpstr>
      <vt:lpstr>4. Nalazi nadležnog tijela u izvješćima o verifikaciji za 2018. </vt:lpstr>
      <vt:lpstr>4. Nalazi nadležnog tijela u izvješćima o verifikaciji za 2018. </vt:lpstr>
      <vt:lpstr>4. Nalazi nadležnog tijela u izvješćima o verifikaciji za 2018. </vt:lpstr>
      <vt:lpstr>4. Nalazi nadležnog tijela u izvješćima o verifikaciji za 2018. </vt:lpstr>
      <vt:lpstr>4. Nalazi nadležnog tijela u izvješćima o verifikaciji za 2018. </vt:lpstr>
      <vt:lpstr>4. Nalazi nadležnog tijela u izvješćima o verifikaciji za 2018. </vt:lpstr>
      <vt:lpstr>4. Nalazi nadležnog tijela u izvješćima o verifikaciji za 2018. (Brisanje redova koji se ne odnose na izdano mišljenje) </vt:lpstr>
      <vt:lpstr>5. Razmjena informacija </vt:lpstr>
      <vt:lpstr>5. Razmjena informacija </vt:lpstr>
      <vt:lpstr>Hvala na pažnji!</vt:lpstr>
    </vt:vector>
  </TitlesOfParts>
  <Company>XXX XXX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Krunoslav Franetic</dc:creator>
  <cp:lastModifiedBy>Vana Mitrović-Vudrić</cp:lastModifiedBy>
  <cp:revision>759</cp:revision>
  <cp:lastPrinted>2013-04-30T14:02:08Z</cp:lastPrinted>
  <dcterms:created xsi:type="dcterms:W3CDTF">2013-01-07T15:03:34Z</dcterms:created>
  <dcterms:modified xsi:type="dcterms:W3CDTF">2019-12-18T10:01:01Z</dcterms:modified>
</cp:coreProperties>
</file>