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2" r:id="rId2"/>
    <p:sldId id="559" r:id="rId3"/>
    <p:sldId id="581" r:id="rId4"/>
    <p:sldId id="580" r:id="rId5"/>
    <p:sldId id="590" r:id="rId6"/>
    <p:sldId id="579" r:id="rId7"/>
    <p:sldId id="592" r:id="rId8"/>
    <p:sldId id="586" r:id="rId9"/>
    <p:sldId id="591" r:id="rId10"/>
    <p:sldId id="587" r:id="rId11"/>
    <p:sldId id="588" r:id="rId12"/>
    <p:sldId id="589" r:id="rId13"/>
    <p:sldId id="583" r:id="rId14"/>
    <p:sldId id="582" r:id="rId15"/>
    <p:sldId id="585" r:id="rId16"/>
    <p:sldId id="584" r:id="rId17"/>
    <p:sldId id="578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7CE"/>
    <a:srgbClr val="56ABB6"/>
    <a:srgbClr val="0000FF"/>
    <a:srgbClr val="09390A"/>
    <a:srgbClr val="168E19"/>
    <a:srgbClr val="19A31C"/>
    <a:srgbClr val="5EBC00"/>
    <a:srgbClr val="78B428"/>
    <a:srgbClr val="C0F737"/>
    <a:srgbClr val="D8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872" autoAdjust="0"/>
  </p:normalViewPr>
  <p:slideViewPr>
    <p:cSldViewPr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962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2BDF-50CF-4DA7-A739-BFF10418D413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F62F-E245-47F0-B059-A5D7733AA74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89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FEEF-DDD5-4167-8912-D8BC166ECA79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E282-BAB1-418A-A0CE-37C554B8C9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7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7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1FD-49F0-412D-9E47-AD732FD37F3B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FEB-3B1E-4FEA-84D3-145779C948D7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F7E2-8850-47A6-B4BE-681ADC0EE6E1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96" y="44624"/>
            <a:ext cx="8856984" cy="50405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F7-8017-466D-AD7C-FDFF81DA14E2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3944-B0CB-4C56-9642-6F41C22B390F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119-B7B2-44A9-8B65-94EB722E63E2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33A9-D263-473F-9A6F-BEB6F2A84E59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09CB-A129-4D87-B175-5D7E7759A391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2981-093F-42C9-84AA-84DED05FFF46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6F4-DD67-46C9-BAB7-A45A7F36559E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805-6C8C-4CD5-9A33-4B7DDAA0FEA4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C774-8339-41DE-BFFB-F36856149ABE}" type="datetime1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LIMA@haop.h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rozdana.avirovic@mzoe.hr" TargetMode="External"/><Relationship Id="rId4" Type="http://schemas.openxmlformats.org/officeDocument/2006/relationships/hyperlink" Target="mailto:grozdana.avirovic@haop.h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-8978" y="1660795"/>
            <a:ext cx="9144000" cy="515719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3" y="564527"/>
            <a:ext cx="2363381" cy="166435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323528" y="314653"/>
            <a:ext cx="2952328" cy="830997"/>
            <a:chOff x="323528" y="314653"/>
            <a:chExt cx="2952328" cy="830997"/>
          </a:xfrm>
        </p:grpSpPr>
        <p:sp>
          <p:nvSpPr>
            <p:cNvPr id="2" name="TekstniOkvir 1"/>
            <p:cNvSpPr txBox="1"/>
            <p:nvPr/>
          </p:nvSpPr>
          <p:spPr>
            <a:xfrm>
              <a:off x="899592" y="314653"/>
              <a:ext cx="237626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latin typeface="Bell MT" panose="02020503060305020303" pitchFamily="18" charset="0"/>
                </a:rPr>
                <a:t>REPUBLIKA HRVATSKA</a:t>
              </a:r>
            </a:p>
            <a:p>
              <a:endParaRPr lang="hr-HR" sz="1200" b="1" dirty="0">
                <a:latin typeface="Bell MT" panose="02020503060305020303" pitchFamily="18" charset="0"/>
              </a:endParaRPr>
            </a:p>
            <a:p>
              <a:r>
                <a:rPr lang="hr-HR" sz="1200" b="1" dirty="0" smtClean="0">
                  <a:latin typeface="Bell MT" panose="02020503060305020303" pitchFamily="18" charset="0"/>
                </a:rPr>
                <a:t>MINISTARSTVO ZAŠTITE</a:t>
              </a:r>
            </a:p>
            <a:p>
              <a:r>
                <a:rPr lang="hr-HR" sz="1200" b="1" dirty="0" smtClean="0">
                  <a:latin typeface="Bell MT" panose="02020503060305020303" pitchFamily="18" charset="0"/>
                </a:rPr>
                <a:t>OKOLIŠA I ENERGETIKE</a:t>
              </a:r>
              <a:endParaRPr lang="hr-HR" sz="1200" b="1" dirty="0">
                <a:latin typeface="Bell MT" panose="02020503060305020303" pitchFamily="18" charset="0"/>
              </a:endParaRPr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" t="4851" r="89374" b="85699"/>
            <a:stretch/>
          </p:blipFill>
          <p:spPr>
            <a:xfrm>
              <a:off x="323528" y="404664"/>
              <a:ext cx="648072" cy="648072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altLang="en-US" sz="2800" dirty="0" smtClean="0"/>
              <a:t>5. </a:t>
            </a:r>
            <a:r>
              <a:rPr lang="pl-PL" altLang="en-US" sz="2800" dirty="0"/>
              <a:t>VERIFIKACIJSKI FORUM</a:t>
            </a:r>
            <a:br>
              <a:rPr lang="pl-PL" altLang="en-US" sz="2800" dirty="0"/>
            </a:br>
            <a:r>
              <a:rPr lang="pl-PL" altLang="en-US" sz="2800" dirty="0"/>
              <a:t>Zagreb, </a:t>
            </a:r>
            <a:r>
              <a:rPr lang="pl-PL" altLang="en-US" sz="2800" dirty="0" smtClean="0"/>
              <a:t>19.12.2019</a:t>
            </a:r>
            <a:r>
              <a:rPr lang="pl-PL" altLang="en-US" sz="2800" dirty="0" smtClean="0"/>
              <a:t>.</a:t>
            </a:r>
            <a:r>
              <a:rPr lang="hr-HR" altLang="en-US" sz="2800" dirty="0" smtClean="0"/>
              <a:t> 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chemeClr val="tx1"/>
                </a:solidFill>
              </a:rPr>
              <a:t>Besplatna </a:t>
            </a:r>
            <a:r>
              <a:rPr lang="hr-HR" sz="2000" b="1" dirty="0">
                <a:solidFill>
                  <a:schemeClr val="tx1"/>
                </a:solidFill>
              </a:rPr>
              <a:t>dodjela emisijskih jedinica u 4. razdoblju </a:t>
            </a:r>
            <a:r>
              <a:rPr lang="hr-HR" sz="2000" b="1" dirty="0" smtClean="0">
                <a:solidFill>
                  <a:schemeClr val="tx1"/>
                </a:solidFill>
              </a:rPr>
              <a:t>ETS-a</a:t>
            </a:r>
          </a:p>
          <a:p>
            <a:pPr>
              <a:lnSpc>
                <a:spcPct val="80000"/>
              </a:lnSpc>
              <a:defRPr/>
            </a:pPr>
            <a:endParaRPr lang="hr-HR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en-US" sz="1800" dirty="0" smtClean="0">
                <a:solidFill>
                  <a:schemeClr val="tx1"/>
                </a:solidFill>
              </a:rPr>
              <a:t>Verifikacija </a:t>
            </a:r>
            <a:r>
              <a:rPr lang="hr-HR" altLang="en-US" sz="1800" dirty="0">
                <a:solidFill>
                  <a:schemeClr val="tx1"/>
                </a:solidFill>
              </a:rPr>
              <a:t>Izvješća o referentnim podacima za 4.fazu ETS-a EU – iskustva/pregled nalaza nadležnog tijela </a:t>
            </a:r>
            <a:endParaRPr lang="hr-HR" alt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hr-HR" alt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en-US" sz="1800" dirty="0" smtClean="0">
                <a:solidFill>
                  <a:schemeClr val="tx1"/>
                </a:solidFill>
              </a:rPr>
              <a:t>Grozdana </a:t>
            </a:r>
            <a:r>
              <a:rPr lang="hr-HR" altLang="en-US" sz="1800" dirty="0">
                <a:solidFill>
                  <a:schemeClr val="tx1"/>
                </a:solidFill>
              </a:rPr>
              <a:t>Avirović, dipl. ing. Viša stručna savjetnica u </a:t>
            </a:r>
            <a:r>
              <a:rPr lang="hr-HR" altLang="en-US" sz="1800" dirty="0" smtClean="0">
                <a:solidFill>
                  <a:schemeClr val="tx1"/>
                </a:solidFill>
              </a:rPr>
              <a:t>Odjelu </a:t>
            </a:r>
            <a:r>
              <a:rPr lang="hr-HR" altLang="en-US" sz="1800" dirty="0">
                <a:solidFill>
                  <a:schemeClr val="tx1"/>
                </a:solidFill>
              </a:rPr>
              <a:t>za klimatske </a:t>
            </a:r>
            <a:r>
              <a:rPr lang="hr-HR" altLang="en-US" sz="1800" dirty="0" smtClean="0">
                <a:solidFill>
                  <a:schemeClr val="tx1"/>
                </a:solidFill>
              </a:rPr>
              <a:t>aktivnosti</a:t>
            </a:r>
            <a:endParaRPr lang="hr-HR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hr-HR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hr-HR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hr-H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443" y="6309320"/>
            <a:ext cx="798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altLang="en-US" sz="2000" dirty="0">
                <a:solidFill>
                  <a:prstClr val="black"/>
                </a:solidFill>
              </a:rPr>
              <a:t>Ministarstvo zaštite okoliša i energetike</a:t>
            </a:r>
          </a:p>
        </p:txBody>
      </p:sp>
    </p:spTree>
    <p:extLst>
      <p:ext uri="{BB962C8B-B14F-4D97-AF65-F5344CB8AC3E}">
        <p14:creationId xmlns:p14="http://schemas.microsoft.com/office/powerpoint/2010/main" val="1271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Nesukladnosti/ 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15516" y="1329643"/>
            <a:ext cx="87489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err="1" smtClean="0"/>
              <a:t>List_G</a:t>
            </a:r>
            <a:r>
              <a:rPr lang="hr-HR" sz="2400" b="1" dirty="0" smtClean="0"/>
              <a:t>: Podaci o </a:t>
            </a:r>
            <a:r>
              <a:rPr lang="hr-HR" sz="2400" b="1" dirty="0" err="1" smtClean="0"/>
              <a:t>potpostrojenjima</a:t>
            </a:r>
            <a:r>
              <a:rPr lang="hr-HR" sz="2400" b="1" dirty="0" smtClean="0"/>
              <a:t> koji se odnose na nadomjesna </a:t>
            </a:r>
            <a:r>
              <a:rPr lang="hr-HR" sz="2400" b="1" dirty="0" err="1" smtClean="0"/>
              <a:t>potpostrojenja</a:t>
            </a:r>
            <a:endParaRPr lang="hr-HR" sz="2400" b="1" dirty="0" smtClean="0"/>
          </a:p>
          <a:p>
            <a:r>
              <a:rPr lang="hr-HR" dirty="0" smtClean="0"/>
              <a:t> </a:t>
            </a:r>
            <a:endParaRPr lang="hr-H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pogrešno utvrđene/upisane vrijednosti emisije za potpostrojenje za toplinu,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pogrešni unosi u vezi su s pogreškama u popuni alata za kogeneraciju,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nedostaju podaci o proizvodnji za nadomjesno potpostrojenje,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pogrešno tretiranje  uvoza topline iz non</a:t>
            </a:r>
            <a:r>
              <a:rPr lang="hr-HR" sz="2000" dirty="0"/>
              <a:t> ETS-a, </a:t>
            </a:r>
            <a:endParaRPr lang="hr-H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ukupni </a:t>
            </a:r>
            <a:r>
              <a:rPr lang="hr-HR" sz="2000" dirty="0"/>
              <a:t>ulaz goriva za mjerljivu toplinu </a:t>
            </a:r>
            <a:r>
              <a:rPr lang="hr-HR" sz="2000" dirty="0" smtClean="0"/>
              <a:t>nije </a:t>
            </a:r>
            <a:r>
              <a:rPr lang="hr-HR" sz="2000" dirty="0"/>
              <a:t>u skladu s podacima iz lista </a:t>
            </a:r>
            <a:r>
              <a:rPr lang="hr-HR" sz="2000" dirty="0" smtClean="0"/>
              <a:t>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pogrešan podatak o pripisanim emisijama zbog pogrešnih granica potpostrojenja,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nisu </a:t>
            </a:r>
            <a:r>
              <a:rPr lang="hr-HR" sz="2000" dirty="0"/>
              <a:t>navedeni PRODCOM kodovi, </a:t>
            </a:r>
            <a:endParaRPr lang="hr-H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nisu </a:t>
            </a:r>
            <a:r>
              <a:rPr lang="hr-HR" sz="2000" dirty="0"/>
              <a:t>navedene mjerne jedinice proizvodnje, </a:t>
            </a:r>
            <a:endParaRPr lang="hr-H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nije </a:t>
            </a:r>
            <a:r>
              <a:rPr lang="hr-HR" sz="2000" dirty="0"/>
              <a:t>navedena vrsta primjene, nazivi proizvoda povezani s </a:t>
            </a:r>
            <a:r>
              <a:rPr lang="hr-HR" sz="2000" dirty="0" smtClean="0"/>
              <a:t>nadomjesnim </a:t>
            </a:r>
            <a:r>
              <a:rPr lang="hr-HR" sz="2000" dirty="0"/>
              <a:t>potpostrojenjem, </a:t>
            </a:r>
          </a:p>
        </p:txBody>
      </p:sp>
    </p:spTree>
    <p:extLst>
      <p:ext uri="{BB962C8B-B14F-4D97-AF65-F5344CB8AC3E}">
        <p14:creationId xmlns:p14="http://schemas.microsoft.com/office/powerpoint/2010/main" val="34308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Nesukladnosti/ 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9248" y="162880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 smtClean="0"/>
              <a:t>List_H</a:t>
            </a:r>
            <a:r>
              <a:rPr lang="hr-HR" b="1" dirty="0" smtClean="0"/>
              <a:t>: Posebni podaci za određene referentne vrijednosti za proizvod</a:t>
            </a:r>
          </a:p>
          <a:p>
            <a:endParaRPr lang="hr-H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podaci o propusnosti CWT (ponderirane tone CO2) funkcija nisu uneseni sa zadanim brojem decimalnih mjesta u skladu sa smjernicama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nisu navedene sve CWT funkcije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nisu dostavljeni proračuni za određivanje nekorigirane količine vapna </a:t>
            </a:r>
            <a:r>
              <a:rPr lang="hr-HR" sz="2000" dirty="0" smtClean="0"/>
              <a:t>(</a:t>
            </a:r>
            <a:r>
              <a:rPr lang="hr-HR" i="1" u="sng" dirty="0">
                <a:solidFill>
                  <a:srgbClr val="FF0000"/>
                </a:solidFill>
              </a:rPr>
              <a:t>upitno jesu li bili predočeni verifikatorima </a:t>
            </a:r>
            <a:r>
              <a:rPr lang="hr-HR" i="1" u="sng" dirty="0" smtClean="0">
                <a:solidFill>
                  <a:srgbClr val="FF0000"/>
                </a:solidFill>
              </a:rPr>
              <a:t>?</a:t>
            </a:r>
            <a:r>
              <a:rPr lang="hr-HR" sz="2000" dirty="0" smtClean="0"/>
              <a:t>)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endParaRPr lang="hr-HR" dirty="0" smtClean="0">
              <a:solidFill>
                <a:srgbClr val="FF0000"/>
              </a:solidFill>
            </a:endParaRPr>
          </a:p>
          <a:p>
            <a:endParaRPr lang="hr-HR" b="1" dirty="0" smtClean="0"/>
          </a:p>
          <a:p>
            <a:endParaRPr lang="hr-HR" b="1" dirty="0"/>
          </a:p>
          <a:p>
            <a:r>
              <a:rPr lang="hr-HR" b="1" dirty="0" err="1" smtClean="0"/>
              <a:t>List_J</a:t>
            </a:r>
            <a:r>
              <a:rPr lang="hr-HR" b="1" dirty="0" smtClean="0"/>
              <a:t>: Primjedbe i dodatni podaci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nisu navedeni dokumenti (MMP i VR) koji potkrepljuju ovo izvješće</a:t>
            </a:r>
          </a:p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 smtClean="0"/>
          </a:p>
          <a:p>
            <a:r>
              <a:rPr lang="hr-HR" b="1" dirty="0" err="1" smtClean="0"/>
              <a:t>List_K</a:t>
            </a:r>
            <a:r>
              <a:rPr lang="hr-HR" b="1" dirty="0" smtClean="0"/>
              <a:t>: Pregled najvažnijih podataka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ekonzistentan podatak  za pripisanu emisiju za proizvodnju el. energije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ekonzistentan podatak pripisanih emisija po </a:t>
            </a:r>
            <a:r>
              <a:rPr lang="hr-HR" dirty="0" err="1" smtClean="0"/>
              <a:t>potpostrojenjima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7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Nesukladnosti/ pogreške </a:t>
            </a:r>
            <a:r>
              <a:rPr lang="pl-PL" sz="2400" b="1" dirty="0"/>
              <a:t>u </a:t>
            </a:r>
            <a:r>
              <a:rPr lang="pl-PL" sz="2400" b="1" dirty="0" smtClean="0"/>
              <a:t>IRP-u koje nisu detektirane od strane verifikatora</a:t>
            </a:r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7788" y="1494860"/>
            <a:ext cx="83884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Pogreške sa značajnim utjecajem na iznose:</a:t>
            </a:r>
          </a:p>
          <a:p>
            <a:endParaRPr lang="hr-HR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/>
              <a:t>n</a:t>
            </a:r>
            <a:r>
              <a:rPr lang="vi-VN" sz="2000" dirty="0" smtClean="0"/>
              <a:t>epraviln</a:t>
            </a:r>
            <a:r>
              <a:rPr lang="hr-HR" sz="2000" dirty="0" smtClean="0"/>
              <a:t>a podjela </a:t>
            </a:r>
            <a:r>
              <a:rPr lang="vi-VN" sz="2000" dirty="0" smtClean="0"/>
              <a:t>u </a:t>
            </a:r>
            <a:r>
              <a:rPr lang="hr-HR" sz="2000" dirty="0" smtClean="0"/>
              <a:t>potpostrojenja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pogreške </a:t>
            </a:r>
            <a:r>
              <a:rPr lang="vi-VN" sz="2000" dirty="0"/>
              <a:t>u granicama </a:t>
            </a:r>
            <a:r>
              <a:rPr lang="hr-HR" sz="2000" dirty="0" smtClean="0"/>
              <a:t>potpostrojenja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dvostruko </a:t>
            </a:r>
            <a:r>
              <a:rPr lang="vi-VN" sz="2000" dirty="0"/>
              <a:t>brojanje </a:t>
            </a:r>
            <a:r>
              <a:rPr lang="hr-HR" sz="2000" dirty="0" smtClean="0"/>
              <a:t>tokova izvora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pogreške </a:t>
            </a:r>
            <a:r>
              <a:rPr lang="vi-VN" sz="2000" dirty="0"/>
              <a:t>u PRODCOM i NACE </a:t>
            </a:r>
            <a:r>
              <a:rPr lang="vi-VN" sz="2000" dirty="0" smtClean="0"/>
              <a:t>kodovima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CHP </a:t>
            </a:r>
            <a:r>
              <a:rPr lang="vi-VN" sz="2000" dirty="0"/>
              <a:t>alat nije ispravno </a:t>
            </a:r>
            <a:r>
              <a:rPr lang="hr-HR" sz="2000" dirty="0" smtClean="0"/>
              <a:t>popunjen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/>
              <a:t>pogreška u proračunu neto proizvedene </a:t>
            </a:r>
            <a:r>
              <a:rPr lang="vi-VN" sz="2000" dirty="0" smtClean="0"/>
              <a:t>topline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podaci </a:t>
            </a:r>
            <a:r>
              <a:rPr lang="vi-VN" sz="2000" dirty="0"/>
              <a:t>ne odgovaraju </a:t>
            </a:r>
            <a:r>
              <a:rPr lang="hr-HR" sz="2000" dirty="0" smtClean="0"/>
              <a:t>verificirani podacima u </a:t>
            </a:r>
            <a:r>
              <a:rPr lang="vi-VN" sz="2000" dirty="0" smtClean="0"/>
              <a:t> AER-u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pogreške </a:t>
            </a:r>
            <a:r>
              <a:rPr lang="vi-VN" sz="2000" dirty="0"/>
              <a:t>u </a:t>
            </a:r>
            <a:r>
              <a:rPr lang="vi-VN" sz="2000" dirty="0" smtClean="0"/>
              <a:t>pripisivanju</a:t>
            </a:r>
            <a:r>
              <a:rPr lang="hr-HR" sz="2000" dirty="0" smtClean="0"/>
              <a:t> </a:t>
            </a:r>
            <a:r>
              <a:rPr lang="vi-VN" sz="2000" dirty="0" smtClean="0"/>
              <a:t>unosa </a:t>
            </a:r>
            <a:r>
              <a:rPr lang="vi-VN" sz="2000" dirty="0"/>
              <a:t>goriva referentnim vrijednostima topline i </a:t>
            </a:r>
            <a:r>
              <a:rPr lang="vi-VN" sz="2000" dirty="0" smtClean="0"/>
              <a:t>goriva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/>
              <a:t>n</a:t>
            </a:r>
            <a:r>
              <a:rPr lang="hr-HR" sz="2000" dirty="0" smtClean="0"/>
              <a:t>eispunjavanje uvjeta</a:t>
            </a:r>
            <a:r>
              <a:rPr lang="vi-VN" sz="2000" dirty="0" smtClean="0"/>
              <a:t> goriv</a:t>
            </a:r>
            <a:r>
              <a:rPr lang="hr-HR" sz="2000" dirty="0" smtClean="0"/>
              <a:t>a</a:t>
            </a:r>
            <a:r>
              <a:rPr lang="vi-VN" sz="2000" dirty="0" smtClean="0"/>
              <a:t> </a:t>
            </a:r>
            <a:r>
              <a:rPr lang="hr-HR" sz="2000" dirty="0" smtClean="0"/>
              <a:t>za</a:t>
            </a:r>
            <a:r>
              <a:rPr lang="vi-VN" sz="2000" dirty="0" smtClean="0"/>
              <a:t> goriv</a:t>
            </a:r>
            <a:r>
              <a:rPr lang="hr-HR" sz="2000" dirty="0" smtClean="0"/>
              <a:t>o</a:t>
            </a:r>
            <a:r>
              <a:rPr lang="vi-VN" sz="2000" dirty="0" smtClean="0"/>
              <a:t> </a:t>
            </a:r>
            <a:r>
              <a:rPr lang="vi-VN" sz="2000" dirty="0"/>
              <a:t>za referentnu vrijednost </a:t>
            </a:r>
            <a:r>
              <a:rPr lang="vi-VN" sz="2000" dirty="0" smtClean="0"/>
              <a:t>goriva</a:t>
            </a:r>
            <a:endParaRPr lang="vi-VN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/>
              <a:t>pogrešn</a:t>
            </a:r>
            <a:r>
              <a:rPr lang="hr-HR" sz="2000" dirty="0" smtClean="0"/>
              <a:t>a</a:t>
            </a:r>
            <a:r>
              <a:rPr lang="vi-VN" sz="2000" dirty="0" smtClean="0"/>
              <a:t> klasifi</a:t>
            </a:r>
            <a:r>
              <a:rPr lang="hr-HR" sz="2000" dirty="0" smtClean="0"/>
              <a:t>kacija</a:t>
            </a:r>
            <a:r>
              <a:rPr lang="vi-VN" sz="2000" dirty="0" smtClean="0"/>
              <a:t>i generator</a:t>
            </a:r>
            <a:r>
              <a:rPr lang="hr-HR" sz="2000" dirty="0" smtClean="0"/>
              <a:t>a</a:t>
            </a:r>
            <a:r>
              <a:rPr lang="vi-VN" sz="2000" dirty="0" smtClean="0"/>
              <a:t> </a:t>
            </a:r>
            <a:r>
              <a:rPr lang="vi-VN" sz="2000" dirty="0"/>
              <a:t>električne energije / ne-električne energije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42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362435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</a:t>
            </a:r>
            <a:r>
              <a:rPr lang="vi-VN" b="1" dirty="0" smtClean="0"/>
              <a:t>ratk</a:t>
            </a:r>
            <a:r>
              <a:rPr lang="hr-HR" b="1" dirty="0" smtClean="0"/>
              <a:t>i </a:t>
            </a:r>
            <a:r>
              <a:rPr lang="vi-VN" b="1" dirty="0" smtClean="0"/>
              <a:t> vremensk</a:t>
            </a:r>
            <a:r>
              <a:rPr lang="hr-HR" b="1" dirty="0" smtClean="0"/>
              <a:t>i rok: </a:t>
            </a:r>
            <a:endParaRPr lang="vi-VN" b="1" dirty="0"/>
          </a:p>
          <a:p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upoznavanje s odredbama</a:t>
            </a:r>
            <a:r>
              <a:rPr lang="vi-VN" dirty="0" smtClean="0"/>
              <a:t> FAR</a:t>
            </a:r>
            <a:r>
              <a:rPr lang="hr-HR" dirty="0" smtClean="0"/>
              <a:t>-a</a:t>
            </a:r>
            <a:r>
              <a:rPr lang="vi-VN" dirty="0" smtClean="0"/>
              <a:t>, </a:t>
            </a:r>
            <a:r>
              <a:rPr lang="hr-HR" dirty="0" smtClean="0"/>
              <a:t>novim </a:t>
            </a:r>
            <a:r>
              <a:rPr lang="vi-VN" dirty="0" smtClean="0"/>
              <a:t>predlo</a:t>
            </a:r>
            <a:r>
              <a:rPr lang="hr-HR" dirty="0" smtClean="0"/>
              <a:t>šcima</a:t>
            </a:r>
            <a:r>
              <a:rPr lang="vi-VN" dirty="0" smtClean="0"/>
              <a:t>, </a:t>
            </a:r>
            <a:r>
              <a:rPr lang="hr-HR" dirty="0" smtClean="0"/>
              <a:t>novim </a:t>
            </a:r>
            <a:r>
              <a:rPr lang="vi-VN" dirty="0" smtClean="0"/>
              <a:t>smjernic</a:t>
            </a:r>
            <a:r>
              <a:rPr lang="hr-HR" dirty="0" smtClean="0"/>
              <a:t>ama</a:t>
            </a:r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jezična barijera - </a:t>
            </a:r>
            <a:r>
              <a:rPr lang="vi-VN" dirty="0" smtClean="0"/>
              <a:t>prevođenje dokumenata</a:t>
            </a:r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nedostatna edukacija</a:t>
            </a:r>
            <a:r>
              <a:rPr lang="vi-VN" dirty="0" smtClean="0"/>
              <a:t> operater</a:t>
            </a:r>
            <a:r>
              <a:rPr lang="hr-HR" dirty="0" smtClean="0"/>
              <a:t>a</a:t>
            </a:r>
            <a:r>
              <a:rPr lang="vi-VN" dirty="0" smtClean="0"/>
              <a:t>, verifikator</a:t>
            </a:r>
            <a:r>
              <a:rPr lang="hr-HR" dirty="0" smtClean="0"/>
              <a:t>a</a:t>
            </a:r>
          </a:p>
          <a:p>
            <a:pPr marL="285750" indent="-285750">
              <a:buFont typeface="Wingdings" pitchFamily="2" charset="2"/>
              <a:buChar char="Ø"/>
            </a:pPr>
            <a:endParaRPr lang="vi-VN" dirty="0"/>
          </a:p>
          <a:p>
            <a:r>
              <a:rPr lang="hr-HR" b="1" dirty="0" smtClean="0"/>
              <a:t>N</a:t>
            </a:r>
            <a:r>
              <a:rPr lang="vi-VN" b="1" dirty="0" smtClean="0"/>
              <a:t>ovi </a:t>
            </a:r>
            <a:r>
              <a:rPr lang="vi-VN" b="1" dirty="0"/>
              <a:t>elementi u metodologijama i postupcima</a:t>
            </a:r>
            <a:r>
              <a:rPr lang="vi-VN" dirty="0"/>
              <a:t>:</a:t>
            </a:r>
          </a:p>
          <a:p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dirty="0" smtClean="0"/>
              <a:t>nov</a:t>
            </a:r>
            <a:r>
              <a:rPr lang="hr-HR" dirty="0"/>
              <a:t>a</a:t>
            </a:r>
            <a:r>
              <a:rPr lang="vi-VN" dirty="0" smtClean="0"/>
              <a:t> po</a:t>
            </a:r>
            <a:r>
              <a:rPr lang="hr-HR" dirty="0" smtClean="0"/>
              <a:t>tpostrojenja</a:t>
            </a:r>
            <a:r>
              <a:rPr lang="vi-VN" dirty="0" smtClean="0"/>
              <a:t>,</a:t>
            </a:r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ovi pristup u izradi </a:t>
            </a:r>
            <a:r>
              <a:rPr lang="vi-VN" dirty="0" smtClean="0"/>
              <a:t>MMP</a:t>
            </a:r>
            <a:endParaRPr lang="vi-VN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ovi </a:t>
            </a:r>
            <a:r>
              <a:rPr lang="vi-VN" dirty="0" smtClean="0"/>
              <a:t>CHP </a:t>
            </a:r>
            <a:r>
              <a:rPr lang="vi-VN" dirty="0"/>
              <a:t>alat, BM </a:t>
            </a:r>
            <a:r>
              <a:rPr lang="vi-VN" dirty="0" smtClean="0"/>
              <a:t>podaci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Ostalo:</a:t>
            </a:r>
          </a:p>
          <a:p>
            <a:endParaRPr lang="hr-H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vi-VN" dirty="0" smtClean="0"/>
              <a:t>nek</a:t>
            </a:r>
            <a:r>
              <a:rPr lang="hr-HR" dirty="0" smtClean="0"/>
              <a:t>i</a:t>
            </a:r>
            <a:r>
              <a:rPr lang="vi-VN" dirty="0" smtClean="0"/>
              <a:t> aspekt</a:t>
            </a:r>
            <a:r>
              <a:rPr lang="hr-HR" dirty="0" smtClean="0"/>
              <a:t>i</a:t>
            </a:r>
            <a:r>
              <a:rPr lang="vi-VN" dirty="0" smtClean="0"/>
              <a:t> teško razum</a:t>
            </a:r>
            <a:r>
              <a:rPr lang="hr-HR" dirty="0" smtClean="0"/>
              <a:t>ljivi </a:t>
            </a:r>
            <a:r>
              <a:rPr lang="vi-VN" dirty="0" smtClean="0"/>
              <a:t>što </a:t>
            </a:r>
            <a:r>
              <a:rPr lang="vi-VN" dirty="0"/>
              <a:t>je kompliciralo prikupljanje i provjeru podataka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zahtjevi  za </a:t>
            </a:r>
            <a:r>
              <a:rPr lang="vi-VN" dirty="0" smtClean="0"/>
              <a:t>pojašnjenj</a:t>
            </a:r>
            <a:r>
              <a:rPr lang="hr-HR" dirty="0" smtClean="0"/>
              <a:t>ima od strane</a:t>
            </a:r>
            <a:r>
              <a:rPr lang="vi-VN" dirty="0" smtClean="0"/>
              <a:t> operat</a:t>
            </a:r>
            <a:r>
              <a:rPr lang="hr-HR" dirty="0" smtClean="0"/>
              <a:t>era prema </a:t>
            </a:r>
            <a:r>
              <a:rPr lang="vi-VN" dirty="0" smtClean="0"/>
              <a:t>nadležn</a:t>
            </a:r>
            <a:r>
              <a:rPr lang="hr-HR" dirty="0" smtClean="0"/>
              <a:t>om </a:t>
            </a:r>
            <a:r>
              <a:rPr lang="vi-VN" dirty="0" smtClean="0"/>
              <a:t>tijel</a:t>
            </a:r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vi-VN" dirty="0"/>
              <a:t>i </a:t>
            </a:r>
            <a:r>
              <a:rPr lang="hr-HR" dirty="0" smtClean="0"/>
              <a:t>od nadležnog tijela </a:t>
            </a:r>
            <a:r>
              <a:rPr lang="vi-VN" dirty="0" smtClean="0"/>
              <a:t> </a:t>
            </a:r>
            <a:r>
              <a:rPr lang="hr-HR" dirty="0" smtClean="0"/>
              <a:t>prema EK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Uvjeti provedbe podnošenja Zahtjeva i verifikacije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8709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1248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Zaključak</a:t>
            </a:r>
            <a:endParaRPr lang="hr-H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088" y="1484784"/>
            <a:ext cx="887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400" dirty="0"/>
              <a:t>z</a:t>
            </a:r>
            <a:r>
              <a:rPr lang="hr-HR" sz="2400" dirty="0" smtClean="0"/>
              <a:t>načajni broj </a:t>
            </a:r>
            <a:r>
              <a:rPr lang="hr-HR" sz="2400" dirty="0"/>
              <a:t>otkrivenih pogrešaka </a:t>
            </a:r>
            <a:r>
              <a:rPr lang="hr-HR" sz="2400" dirty="0" smtClean="0"/>
              <a:t>kao i broj izvješća (IRP)  koji </a:t>
            </a:r>
            <a:r>
              <a:rPr lang="hr-HR" sz="2400" dirty="0"/>
              <a:t>su </a:t>
            </a:r>
            <a:r>
              <a:rPr lang="hr-HR" sz="2400" dirty="0" smtClean="0"/>
              <a:t>poslani </a:t>
            </a:r>
            <a:r>
              <a:rPr lang="hr-HR" sz="2400" dirty="0"/>
              <a:t>na </a:t>
            </a:r>
            <a:r>
              <a:rPr lang="hr-HR" sz="2400" dirty="0" smtClean="0"/>
              <a:t>doradu</a:t>
            </a:r>
            <a:r>
              <a:rPr lang="hr-HR" sz="2400" b="1" dirty="0" smtClean="0"/>
              <a:t> (80 %) </a:t>
            </a:r>
            <a:r>
              <a:rPr lang="hr-HR" sz="2400" dirty="0" smtClean="0"/>
              <a:t>govori  da su se operateri </a:t>
            </a:r>
            <a:r>
              <a:rPr lang="hr-HR" sz="2400" dirty="0"/>
              <a:t>i </a:t>
            </a:r>
            <a:r>
              <a:rPr lang="hr-HR" sz="2400" dirty="0" smtClean="0"/>
              <a:t>verifikatori borili </a:t>
            </a:r>
            <a:r>
              <a:rPr lang="hr-HR" sz="2400" dirty="0"/>
              <a:t>sa </a:t>
            </a:r>
            <a:r>
              <a:rPr lang="hr-HR" sz="2400" dirty="0" smtClean="0"/>
              <a:t>složenim i opsežnim zahtjevima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spravak provjerenih izvješća od strane nadležnog tijela provodio se u više navrata  do razine „prihvaćenoga”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400" dirty="0"/>
              <a:t>d</a:t>
            </a:r>
            <a:r>
              <a:rPr lang="hr-HR" sz="2400" dirty="0" smtClean="0"/>
              <a:t>odavanje  dijelova u IRP -aplikaciji s referentnim podacima i CHP alatom sigurno je povećalo broj </a:t>
            </a:r>
            <a:r>
              <a:rPr lang="hr-HR" sz="2400" dirty="0"/>
              <a:t>pogrešaka u izvješćima i </a:t>
            </a:r>
            <a:r>
              <a:rPr lang="hr-HR" sz="2400" dirty="0" smtClean="0"/>
              <a:t>tražilo je dodatna znanja i </a:t>
            </a:r>
            <a:r>
              <a:rPr lang="hr-HR" sz="2400" dirty="0"/>
              <a:t>vrijeme potrebno za provjeru </a:t>
            </a:r>
            <a:r>
              <a:rPr lang="hr-HR" sz="2400" dirty="0" smtClean="0"/>
              <a:t>izvještaja</a:t>
            </a:r>
            <a:endParaRPr lang="hr-H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hr-HR" sz="2400" dirty="0"/>
              <a:t>v</a:t>
            </a:r>
            <a:r>
              <a:rPr lang="hr-HR" sz="2400" dirty="0" smtClean="0"/>
              <a:t>erifikatori  su </a:t>
            </a:r>
            <a:r>
              <a:rPr lang="hr-HR" sz="2400" dirty="0"/>
              <a:t>bili pod snažnim pritiskom da dovrše </a:t>
            </a:r>
            <a:r>
              <a:rPr lang="hr-HR" sz="2400" dirty="0" smtClean="0"/>
              <a:t> verifikaciju izvješća u roku </a:t>
            </a:r>
            <a:r>
              <a:rPr lang="hr-HR" sz="2400" dirty="0"/>
              <a:t>s obzirom na </a:t>
            </a:r>
            <a:r>
              <a:rPr lang="hr-HR" sz="2400" dirty="0" smtClean="0"/>
              <a:t>kratkoću vremena od kada </a:t>
            </a:r>
            <a:r>
              <a:rPr lang="hr-HR" sz="2400" dirty="0"/>
              <a:t>su bili dostupni </a:t>
            </a:r>
            <a:r>
              <a:rPr lang="hr-HR" sz="2400" dirty="0" smtClean="0"/>
              <a:t>propisi</a:t>
            </a:r>
            <a:r>
              <a:rPr lang="hr-HR" sz="2400" dirty="0"/>
              <a:t>, </a:t>
            </a:r>
            <a:r>
              <a:rPr lang="hr-HR" sz="2400" dirty="0" smtClean="0"/>
              <a:t>smjernice </a:t>
            </a:r>
            <a:r>
              <a:rPr lang="hr-HR" sz="2400" dirty="0"/>
              <a:t>i </a:t>
            </a:r>
            <a:r>
              <a:rPr lang="hr-HR" sz="2400" dirty="0" smtClean="0"/>
              <a:t>predlošci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8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612" y="48421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Daljnje aktivnosti</a:t>
            </a:r>
            <a:endParaRPr lang="hr-H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Očekuje se da će </a:t>
            </a:r>
            <a:r>
              <a:rPr lang="hr-HR" sz="2400" dirty="0" smtClean="0"/>
              <a:t>iskustvo, </a:t>
            </a:r>
            <a:r>
              <a:rPr lang="hr-HR" sz="2400" dirty="0"/>
              <a:t>koje su verifikatori stekli u </a:t>
            </a:r>
            <a:r>
              <a:rPr lang="hr-HR" sz="2400" dirty="0" smtClean="0"/>
              <a:t>provedbi ove verifikacije,  </a:t>
            </a:r>
            <a:r>
              <a:rPr lang="hr-HR" sz="2400" dirty="0"/>
              <a:t>i </a:t>
            </a:r>
            <a:r>
              <a:rPr lang="hr-HR" sz="2400" dirty="0" smtClean="0"/>
              <a:t>saznanje temeljem korekcijskih radnji (</a:t>
            </a:r>
            <a:r>
              <a:rPr lang="hr-HR" sz="2000" i="1" dirty="0" smtClean="0">
                <a:solidFill>
                  <a:srgbClr val="FF0000"/>
                </a:solidFill>
              </a:rPr>
              <a:t>svaki operater/postrojenje raspolaže sa svojim nalazom temeljem kojih su rađeni ispravci</a:t>
            </a:r>
            <a:r>
              <a:rPr lang="hr-HR" sz="2400" dirty="0" smtClean="0"/>
              <a:t>) koje </a:t>
            </a:r>
            <a:r>
              <a:rPr lang="hr-HR" sz="2400" dirty="0"/>
              <a:t>će se primijeniti u praksi i </a:t>
            </a:r>
            <a:r>
              <a:rPr lang="hr-HR" sz="2400" dirty="0" smtClean="0"/>
              <a:t>u postupcima nakon razmjene </a:t>
            </a:r>
            <a:r>
              <a:rPr lang="hr-HR" sz="2400" dirty="0"/>
              <a:t>informacija </a:t>
            </a:r>
            <a:r>
              <a:rPr lang="hr-HR" sz="2400" dirty="0" smtClean="0"/>
              <a:t>i prigovora  između nadležnog tijela, verifikatora </a:t>
            </a:r>
            <a:r>
              <a:rPr lang="hr-HR" sz="2400" dirty="0"/>
              <a:t>i </a:t>
            </a:r>
            <a:r>
              <a:rPr lang="hr-HR" sz="2400" dirty="0" smtClean="0"/>
              <a:t>akreditacijskog  tijela </a:t>
            </a:r>
            <a:r>
              <a:rPr lang="hr-HR" sz="2400" dirty="0"/>
              <a:t>dovesti do </a:t>
            </a:r>
            <a:r>
              <a:rPr lang="hr-HR" sz="2400" dirty="0" smtClean="0"/>
              <a:t>poboljšanja u procesima koji će uslijediti.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b="1" dirty="0" smtClean="0">
                <a:solidFill>
                  <a:srgbClr val="FF0000"/>
                </a:solidFill>
              </a:rPr>
              <a:t>Pitanje podnošenja IE obrasca za ovo područje od strane nadležnog tijela prema akreditacijskim tijelima.</a:t>
            </a:r>
            <a:endParaRPr lang="hr-HR" sz="2800" b="1" dirty="0">
              <a:solidFill>
                <a:srgbClr val="FF0000"/>
              </a:solidFill>
            </a:endParaRPr>
          </a:p>
          <a:p>
            <a:pPr algn="just"/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967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772816"/>
            <a:ext cx="86728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Zahvaljujem na pažnji !</a:t>
            </a:r>
            <a:endParaRPr lang="hr-HR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861048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Kontakt:</a:t>
            </a:r>
          </a:p>
          <a:p>
            <a:endParaRPr lang="hr-HR" dirty="0"/>
          </a:p>
          <a:p>
            <a:r>
              <a:rPr lang="hr-HR" dirty="0" smtClean="0">
                <a:hlinkClick r:id="rId3"/>
              </a:rPr>
              <a:t>KLIMA@haop.hr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4"/>
              </a:rPr>
              <a:t>grozdana.avirovic@haop.hr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hlinkClick r:id="rId5"/>
              </a:rPr>
              <a:t>grozdana.avirovic@mzoe.hr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68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165" name="object 9"/>
          <p:cNvSpPr txBox="1"/>
          <p:nvPr/>
        </p:nvSpPr>
        <p:spPr>
          <a:xfrm>
            <a:off x="3172714" y="4435347"/>
            <a:ext cx="706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914400">
              <a:spcBef>
                <a:spcPts val="100"/>
              </a:spcBef>
            </a:pPr>
            <a:r>
              <a:rPr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lang="hr-HR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tor</a:t>
            </a:r>
            <a:r>
              <a:rPr sz="1200" b="1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7" name="object 12"/>
          <p:cNvSpPr txBox="1"/>
          <p:nvPr/>
        </p:nvSpPr>
        <p:spPr>
          <a:xfrm>
            <a:off x="1460246" y="4399151"/>
            <a:ext cx="4451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9144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Boiler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1" name="object 18"/>
          <p:cNvSpPr txBox="1"/>
          <p:nvPr/>
        </p:nvSpPr>
        <p:spPr>
          <a:xfrm>
            <a:off x="2315845" y="4408296"/>
            <a:ext cx="5932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914400">
              <a:spcBef>
                <a:spcPts val="100"/>
              </a:spcBef>
            </a:pPr>
            <a:r>
              <a:rPr lang="hr-HR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Toplina</a:t>
            </a:r>
            <a:r>
              <a:rPr sz="1050" b="1" spc="22" baseline="-1984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 baseline="-1984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1" name="object 30"/>
          <p:cNvSpPr txBox="1"/>
          <p:nvPr/>
        </p:nvSpPr>
        <p:spPr>
          <a:xfrm>
            <a:off x="4142232" y="3722445"/>
            <a:ext cx="839723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" algn="ctr" defTabSz="914400">
              <a:spcBef>
                <a:spcPts val="105"/>
              </a:spcBef>
            </a:pPr>
            <a:r>
              <a:rPr lang="hr-HR" sz="1100" b="1" dirty="0" smtClean="0">
                <a:solidFill>
                  <a:srgbClr val="FFFFFF"/>
                </a:solidFill>
                <a:latin typeface="Arial"/>
                <a:cs typeface="Arial"/>
              </a:rPr>
              <a:t>Toplina</a:t>
            </a:r>
            <a:r>
              <a:rPr sz="1050" b="1" baseline="-19841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 baseline="-19841" dirty="0">
              <a:solidFill>
                <a:prstClr val="black"/>
              </a:solidFill>
              <a:latin typeface="Arial"/>
              <a:cs typeface="Arial"/>
            </a:endParaRPr>
          </a:p>
          <a:p>
            <a:pPr marR="5080" algn="ctr" defTabSz="914400">
              <a:spcBef>
                <a:spcPts val="20"/>
              </a:spcBef>
            </a:pPr>
            <a:r>
              <a:rPr lang="hr-HR" sz="600" b="1" dirty="0" smtClean="0">
                <a:solidFill>
                  <a:srgbClr val="FFFFFF"/>
                </a:solidFill>
                <a:latin typeface="Arial"/>
                <a:cs typeface="Arial"/>
              </a:rPr>
              <a:t>Prema </a:t>
            </a:r>
            <a:r>
              <a:rPr sz="600" b="1" spc="-5" dirty="0" smtClean="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sz="600" b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heating)</a:t>
            </a:r>
            <a:endParaRPr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3" name="object 33"/>
          <p:cNvSpPr txBox="1"/>
          <p:nvPr/>
        </p:nvSpPr>
        <p:spPr>
          <a:xfrm>
            <a:off x="4093464" y="5734125"/>
            <a:ext cx="10271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914400">
              <a:spcBef>
                <a:spcPts val="100"/>
              </a:spcBef>
            </a:pPr>
            <a:r>
              <a:rPr sz="1400" b="1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lang="hr-HR" sz="1400" b="1" dirty="0" smtClean="0">
                <a:solidFill>
                  <a:srgbClr val="FFFFFF"/>
                </a:solidFill>
                <a:latin typeface="Arial"/>
                <a:cs typeface="Arial"/>
              </a:rPr>
              <a:t>. energija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2" name="object 60"/>
          <p:cNvSpPr txBox="1"/>
          <p:nvPr/>
        </p:nvSpPr>
        <p:spPr>
          <a:xfrm>
            <a:off x="4142232" y="4362830"/>
            <a:ext cx="978408" cy="343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 defTabSz="914400">
              <a:spcBef>
                <a:spcPts val="100"/>
              </a:spcBef>
            </a:pP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lang="hr-HR" sz="1100" b="1" dirty="0" smtClean="0">
                <a:solidFill>
                  <a:srgbClr val="FFFFFF"/>
                </a:solidFill>
                <a:latin typeface="Arial"/>
                <a:cs typeface="Arial"/>
              </a:rPr>
              <a:t>izvod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5080" algn="ctr" defTabSz="914400">
              <a:spcBef>
                <a:spcPts val="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(CL, </a:t>
            </a:r>
            <a:r>
              <a:rPr lang="hr-HR" sz="1050" b="1" dirty="0" smtClean="0">
                <a:solidFill>
                  <a:srgbClr val="FFFFFF"/>
                </a:solidFill>
                <a:latin typeface="Arial"/>
                <a:cs typeface="Arial"/>
              </a:rPr>
              <a:t>nema </a:t>
            </a:r>
            <a:r>
              <a:rPr sz="10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BM)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Sadržaj</a:t>
            </a:r>
            <a:endParaRPr lang="hr-H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Uvod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R</a:t>
            </a:r>
            <a:r>
              <a:rPr lang="hr-HR" dirty="0" smtClean="0"/>
              <a:t>ezultati provjere zahtjeva od strane nadležnog tijela 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Nesukladnosti/pogreške u IRP-u koje nisu detektirane </a:t>
            </a:r>
            <a:r>
              <a:rPr lang="hr-HR" dirty="0" smtClean="0"/>
              <a:t>od </a:t>
            </a:r>
            <a:r>
              <a:rPr lang="hr-HR" dirty="0"/>
              <a:t>strane </a:t>
            </a:r>
            <a:r>
              <a:rPr lang="hr-HR" dirty="0" smtClean="0"/>
              <a:t>verifikatora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Uvjeti provedbe podnošenja Zahtjeva i </a:t>
            </a:r>
            <a:r>
              <a:rPr lang="hr-HR" dirty="0" smtClean="0"/>
              <a:t>verifikacije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/>
              <a:t>Z</a:t>
            </a:r>
            <a:r>
              <a:rPr lang="hr-HR" dirty="0" smtClean="0"/>
              <a:t>aključak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/>
              <a:t>Daljnje aktivnosti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4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664414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/>
              <a:t>Operater Zahtjevu </a:t>
            </a:r>
            <a:r>
              <a:rPr lang="hr-HR" sz="1600" dirty="0"/>
              <a:t>za besplatnu dodjelu </a:t>
            </a:r>
            <a:r>
              <a:rPr lang="hr-HR" sz="1600" dirty="0" smtClean="0"/>
              <a:t>uz Metodološki plan praćenja (MMP) i verificirano Izvješće o referentnim podacima (IRP) prilaže izvješće </a:t>
            </a:r>
            <a:r>
              <a:rPr lang="hr-HR" sz="1600" dirty="0"/>
              <a:t>o verifikaciji </a:t>
            </a:r>
            <a:r>
              <a:rPr lang="hr-HR" sz="1600" dirty="0" smtClean="0"/>
              <a:t>(VR) izdano </a:t>
            </a:r>
            <a:r>
              <a:rPr lang="hr-HR" sz="1600" dirty="0"/>
              <a:t>u skladu sa zahtjevima utvrđenim u </a:t>
            </a:r>
            <a:r>
              <a:rPr lang="hr-HR" sz="1600" dirty="0" smtClean="0"/>
              <a:t>uredbi o verifikaciji podataka i akreditaciji verifikatora (Provedbena Uredba 2018/2067).</a:t>
            </a:r>
          </a:p>
          <a:p>
            <a:pPr algn="just"/>
            <a:endParaRPr lang="hr-HR" sz="1600" dirty="0"/>
          </a:p>
          <a:p>
            <a:pPr algn="just"/>
            <a:r>
              <a:rPr lang="hr-HR" sz="1600" dirty="0"/>
              <a:t>Verifikator </a:t>
            </a:r>
            <a:r>
              <a:rPr lang="hr-HR" sz="1600" dirty="0" smtClean="0"/>
              <a:t>je morao </a:t>
            </a:r>
            <a:r>
              <a:rPr lang="hr-HR" sz="1600" dirty="0"/>
              <a:t>biti akreditiran </a:t>
            </a:r>
            <a:r>
              <a:rPr lang="hr-HR" sz="1600" dirty="0" smtClean="0"/>
              <a:t>za „</a:t>
            </a:r>
            <a:r>
              <a:rPr lang="hr-HR" sz="1600" dirty="0" err="1" smtClean="0"/>
              <a:t>scope</a:t>
            </a:r>
            <a:r>
              <a:rPr lang="hr-HR" sz="1600" dirty="0" smtClean="0"/>
              <a:t>” </a:t>
            </a:r>
            <a:r>
              <a:rPr lang="hr-HR" sz="1600" dirty="0"/>
              <a:t>98  </a:t>
            </a:r>
            <a:r>
              <a:rPr lang="hr-HR" sz="1600" dirty="0" smtClean="0"/>
              <a:t>Uredbe </a:t>
            </a:r>
            <a:r>
              <a:rPr lang="hr-HR" sz="1600" dirty="0"/>
              <a:t>600/2012 </a:t>
            </a:r>
            <a:r>
              <a:rPr lang="hr-HR" sz="1600" dirty="0" smtClean="0"/>
              <a:t>sukladno Uredbi </a:t>
            </a:r>
            <a:r>
              <a:rPr lang="hr-HR" sz="1600" dirty="0"/>
              <a:t>2018/2067. </a:t>
            </a:r>
            <a:r>
              <a:rPr lang="hr-HR" sz="1600" dirty="0" smtClean="0"/>
              <a:t>Verifikatori trebaju poznavati: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/>
              <a:t>Delegiranu Uredbu Komisije (EU) 2019/331</a:t>
            </a:r>
            <a:r>
              <a:rPr lang="hr-HR" sz="1600" dirty="0"/>
              <a:t> </a:t>
            </a:r>
            <a:r>
              <a:rPr lang="hr-HR" sz="1600" dirty="0" smtClean="0"/>
              <a:t>o utvrđivanju prijelaznih pravila na razini Unije za usklađenu besplatnu dodjelu emisijskih jedinica</a:t>
            </a:r>
            <a:r>
              <a:rPr lang="hr-HR" sz="1600" dirty="0"/>
              <a:t> </a:t>
            </a:r>
            <a:r>
              <a:rPr lang="hr-HR" sz="1600" dirty="0" smtClean="0"/>
              <a:t>(FAR),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/>
              <a:t>ODLUKU </a:t>
            </a:r>
            <a:r>
              <a:rPr lang="hr-HR" sz="1600" dirty="0"/>
              <a:t>KOMISIJE (EU) 2019/708 </a:t>
            </a:r>
            <a:r>
              <a:rPr lang="hr-HR" sz="1600" dirty="0" smtClean="0"/>
              <a:t>u </a:t>
            </a:r>
            <a:r>
              <a:rPr lang="hr-HR" sz="1600" dirty="0"/>
              <a:t>pogledu utvrđivanja sektora i </a:t>
            </a:r>
            <a:r>
              <a:rPr lang="hr-HR" sz="1600" dirty="0" err="1"/>
              <a:t>podsektora</a:t>
            </a:r>
            <a:r>
              <a:rPr lang="hr-HR" sz="1600" dirty="0"/>
              <a:t> koji se smatraju izloženima značajnom riziku od istjecanja ugljika, za razdoblje od 2021. do </a:t>
            </a:r>
            <a:r>
              <a:rPr lang="hr-HR" sz="1600" dirty="0" smtClean="0"/>
              <a:t>2030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/>
              <a:t>upute </a:t>
            </a:r>
            <a:r>
              <a:rPr lang="hr-HR" sz="1600" dirty="0"/>
              <a:t>Komisije za </a:t>
            </a:r>
            <a:r>
              <a:rPr lang="hr-HR" sz="1600" dirty="0" smtClean="0"/>
              <a:t>FAR (GD1 do GD9).</a:t>
            </a:r>
          </a:p>
          <a:p>
            <a:pPr algn="just"/>
            <a:endParaRPr lang="hr-HR" sz="1600" dirty="0"/>
          </a:p>
          <a:p>
            <a:pPr algn="just"/>
            <a:r>
              <a:rPr lang="hr-HR" sz="1600" dirty="0" smtClean="0"/>
              <a:t>Metodološki plan praćenja (MMP) temeljem kojega je podneseno IRP u 2019.g. zbog vremenskog ograničenja nije trebao biti odobren od nadležnog tijela već </a:t>
            </a:r>
            <a:r>
              <a:rPr lang="hr-HR" sz="1600" dirty="0" err="1" smtClean="0"/>
              <a:t>validiran</a:t>
            </a:r>
            <a:r>
              <a:rPr lang="hr-HR" sz="1600" dirty="0" smtClean="0"/>
              <a:t> (ocjena usklađenosti sa zahtjevima FAR-a) od strane verifikatora.</a:t>
            </a: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871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Uvod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6327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132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430" y="1041611"/>
            <a:ext cx="8603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Nadležno tijelo sukladno </a:t>
            </a:r>
            <a:r>
              <a:rPr lang="hr-HR" dirty="0"/>
              <a:t>članku 15. stavku 1. Delegirane uredbe Komisije (EU) 2019/331 </a:t>
            </a:r>
            <a:r>
              <a:rPr lang="hr-HR" dirty="0" smtClean="0"/>
              <a:t>(FAR) ocjenjuje usklađenost IRP i VR sa zahtjevima FAR-a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Rezultat provjere Stručnog povjerenstvo dokumentacije za 46 postrojenja: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926140" y="259189"/>
            <a:ext cx="7534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R</a:t>
            </a:r>
            <a:r>
              <a:rPr lang="hr-HR" sz="2000" b="1" dirty="0" smtClean="0"/>
              <a:t>ezultati provjere zahtjeva od strane nadležnog tijela </a:t>
            </a:r>
            <a:endParaRPr lang="hr-HR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96499"/>
              </p:ext>
            </p:extLst>
          </p:nvPr>
        </p:nvGraphicFramePr>
        <p:xfrm>
          <a:off x="1835696" y="2612163"/>
          <a:ext cx="5105392" cy="2895163"/>
        </p:xfrm>
        <a:graphic>
          <a:graphicData uri="http://schemas.openxmlformats.org/drawingml/2006/table">
            <a:tbl>
              <a:tblPr firstRow="1" firstCol="1" bandRow="1"/>
              <a:tblGrid>
                <a:gridCol w="1369984"/>
                <a:gridCol w="1837539"/>
                <a:gridCol w="1897869"/>
              </a:tblGrid>
              <a:tr h="279030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hr-HR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MMP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IRP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139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Prihvaćeno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ispravaka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Zahtjevani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manji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ispravci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Zahtjevani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veći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ispravci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0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Odbijeno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517232"/>
            <a:ext cx="855004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Neke države članice su zahtijevale </a:t>
            </a:r>
            <a:r>
              <a:rPr lang="hr-HR" b="1" dirty="0">
                <a:solidFill>
                  <a:srgbClr val="FF0000"/>
                </a:solidFill>
              </a:rPr>
              <a:t>ponovnu verifikaciju svih ispravljenih izvještaja, </a:t>
            </a:r>
            <a:r>
              <a:rPr lang="hr-HR" b="1" dirty="0" smtClean="0">
                <a:solidFill>
                  <a:srgbClr val="FF0000"/>
                </a:solidFill>
              </a:rPr>
              <a:t>neke samo u slučajevima gdje </a:t>
            </a:r>
            <a:r>
              <a:rPr lang="hr-HR" b="1" dirty="0">
                <a:solidFill>
                  <a:srgbClr val="FF0000"/>
                </a:solidFill>
              </a:rPr>
              <a:t>je došlo do izmjena HAL-a i </a:t>
            </a:r>
            <a:r>
              <a:rPr lang="hr-HR" b="1" dirty="0" smtClean="0">
                <a:solidFill>
                  <a:srgbClr val="FF0000"/>
                </a:solidFill>
              </a:rPr>
              <a:t>broja </a:t>
            </a:r>
            <a:r>
              <a:rPr lang="hr-HR" b="1" dirty="0" err="1" smtClean="0">
                <a:solidFill>
                  <a:srgbClr val="FF0000"/>
                </a:solidFill>
              </a:rPr>
              <a:t>potpostrojenja</a:t>
            </a:r>
            <a:r>
              <a:rPr lang="hr-HR" b="1" dirty="0" smtClean="0">
                <a:solidFill>
                  <a:srgbClr val="FF0000"/>
                </a:solidFill>
              </a:rPr>
              <a:t>.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2518939"/>
            <a:ext cx="1728192" cy="7660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6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31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Nesukladnosti/pogreške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59532" y="148478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err="1" smtClean="0"/>
              <a:t>List_A</a:t>
            </a:r>
            <a:r>
              <a:rPr lang="hr-HR" sz="2400" b="1" dirty="0" smtClean="0"/>
              <a:t>: Opće informacije o postrojenju </a:t>
            </a:r>
          </a:p>
          <a:p>
            <a:endParaRPr lang="hr-H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pogrešan ID iz Registra Unije,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proizvodnja topline za proizvodnju el. energije,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pogrešni podaci o Dozvoli, upis djelatnosti iz Priloga I,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jednostrano uključivanje za djelatnost koja nije navedena u Prilogu I,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početak rada postrojenja,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NACE oznaka pogrešna,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nedostaju podaci o verifikatoru,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popis potpostrojenja,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podaci o operateru,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tehnička povezanost</a:t>
            </a:r>
          </a:p>
        </p:txBody>
      </p:sp>
    </p:spTree>
    <p:extLst>
      <p:ext uri="{BB962C8B-B14F-4D97-AF65-F5344CB8AC3E}">
        <p14:creationId xmlns:p14="http://schemas.microsoft.com/office/powerpoint/2010/main" val="20697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 </a:t>
            </a:r>
            <a:r>
              <a:rPr lang="pl-PL" sz="2400" b="1" dirty="0"/>
              <a:t>u </a:t>
            </a:r>
            <a:r>
              <a:rPr lang="pl-PL" sz="2400" b="1" dirty="0" smtClean="0"/>
              <a:t>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err="1" smtClean="0"/>
              <a:t>List_B+C</a:t>
            </a:r>
            <a:r>
              <a:rPr lang="hr-HR" sz="2800" b="1" dirty="0" smtClean="0"/>
              <a:t>(y): Podaci o godišnjim emisijama </a:t>
            </a:r>
          </a:p>
          <a:p>
            <a:endParaRPr lang="hr-HR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nesukadnost u nazivu toka izvora,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zamijena vrijednosti parametara DOV i EF,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izostavljen upis sadržaja energije,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nepodudaranje s verificiranim podacima iz Izvješća o godišnjim emisijama ili s iznosom u Registru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izostavljeni tokovi izvora,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pogrešno upisane mjerne jedinice,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izostavljene emisije biomase a energija iz biomase pripisana fosilnoj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350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 /pogreške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443841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err="1" smtClean="0"/>
              <a:t>List_D</a:t>
            </a:r>
            <a:r>
              <a:rPr lang="hr-HR" sz="2800" b="1" dirty="0" smtClean="0"/>
              <a:t>: Pripisivanje emisija</a:t>
            </a:r>
          </a:p>
          <a:p>
            <a:endParaRPr lang="hr-H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nema korelacije u unesenim podacima za CHP alat,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nisu dostavljeni proračuni i prilozi za provjeru upisanih podataka (</a:t>
            </a:r>
            <a:r>
              <a:rPr lang="hr-HR" sz="2000" i="1" u="sng" dirty="0" smtClean="0">
                <a:solidFill>
                  <a:srgbClr val="FF0000"/>
                </a:solidFill>
              </a:rPr>
              <a:t>upitno jesu li bili predočeni verifikatorima ?</a:t>
            </a:r>
            <a:r>
              <a:rPr lang="hr-HR" sz="2400" dirty="0" smtClean="0"/>
              <a:t>),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podaci o emisijama ne odgovaraju podacima iz godišnjeg izvješća,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alat za CHP nije primijenjen i/ili CHP </a:t>
            </a:r>
            <a:r>
              <a:rPr lang="hr-HR" sz="2400" dirty="0"/>
              <a:t>alat nepravilno popunjen, </a:t>
            </a:r>
            <a:endParaRPr lang="hr-H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otključavanje obrasca te su vrijednosti koje se povlače automatski unesene ručno,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nesukladnost u odnosu na emisije u listu B+C,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479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60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26" y="15906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 / 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056505"/>
            <a:ext cx="910799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err="1" smtClean="0"/>
              <a:t>List_E</a:t>
            </a:r>
            <a:r>
              <a:rPr lang="hr-HR" sz="2400" b="1" dirty="0" smtClean="0"/>
              <a:t> : Podaci o unosu energije, mjerljivoj toplini i el. energiji</a:t>
            </a:r>
          </a:p>
          <a:p>
            <a:endParaRPr lang="hr-HR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pogreške u raspodjeli goriva po potpostrojenjima,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nekonzistentnost podataka o mjerljivoj toplini u odnosu na podatke u listu D,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nedostaje proračun za provjeru podataka</a:t>
            </a:r>
            <a:r>
              <a:rPr lang="it-IT" sz="2000" i="1" dirty="0">
                <a:solidFill>
                  <a:srgbClr val="FF0000"/>
                </a:solidFill>
              </a:rPr>
              <a:t>(upitno jesu li bili predočeni verifikatorima ?</a:t>
            </a:r>
            <a:r>
              <a:rPr lang="it-IT" sz="2000" dirty="0"/>
              <a:t>), </a:t>
            </a:r>
            <a:r>
              <a:rPr lang="hr-HR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precijenjenost/ podcijenjenost iznosa mjerljive topline,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neusklađenost s dijagramom tokova,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pogreške u mjernim jedinicama,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neusklađenost s proračunom za CHP,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dvostruko oduzimanje energije, neusklađenost podataka potrošene el. energije i ukupne el. energije za uporabu,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izostavljanje energije iz biomase,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nije naveden podatak o el. energiji preuzetoj iz mreže,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nedostaje podatak o neto količini potrošene mjerljive topline </a:t>
            </a:r>
            <a:r>
              <a:rPr lang="pl-PL" sz="2000" dirty="0" smtClean="0"/>
              <a:t>i </a:t>
            </a:r>
            <a:r>
              <a:rPr lang="pl-PL" sz="2000" dirty="0"/>
              <a:t>koja je prihvatljiva u okviru referentne vrijednosti za </a:t>
            </a:r>
            <a:r>
              <a:rPr lang="pl-PL" sz="2000" dirty="0" smtClean="0"/>
              <a:t>toplinu</a:t>
            </a:r>
            <a:r>
              <a:rPr lang="hr-HR" sz="2000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neobjašnjiva pojava nepripisane količine energije,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/>
              <a:t>pogešno </a:t>
            </a:r>
            <a:r>
              <a:rPr lang="hr-HR" sz="2000" dirty="0"/>
              <a:t>upisan iznos ukupno potrošene el. energije  u </a:t>
            </a:r>
            <a:r>
              <a:rPr lang="hr-HR" sz="2000" dirty="0" smtClean="0"/>
              <a:t>postrojenju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212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9677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Nesukladnosti/pogreške u IRP-u koje nisu detektirane od strane verifikatora</a:t>
            </a:r>
            <a:endParaRPr lang="hr-H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443841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err="1" smtClean="0"/>
              <a:t>List_F</a:t>
            </a:r>
            <a:r>
              <a:rPr lang="hr-HR" sz="2400" b="1" dirty="0" smtClean="0"/>
              <a:t>: Podaci o </a:t>
            </a:r>
            <a:r>
              <a:rPr lang="hr-HR" sz="2400" b="1" dirty="0" err="1" smtClean="0"/>
              <a:t>potpostrojenjima</a:t>
            </a:r>
            <a:r>
              <a:rPr lang="hr-HR" sz="2400" b="1" dirty="0" smtClean="0"/>
              <a:t> koji se odnose na referentne vrijednosti za proizvod</a:t>
            </a:r>
          </a:p>
          <a:p>
            <a:endParaRPr lang="hr-HR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nedostaje proračun izravnih emisija za potpostrojenje,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netransparentnost određivanja ponderiranog emisijskog faktora,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različiti unosi goriva u odnosu na list 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problem određivanja povijesnih razina djelatnosti,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problem utvrđivanja utržive količine proizvoda,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netočan navod emisija CO2 u odnosu na podatak u listu D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691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14347</TotalTime>
  <Words>1394</Words>
  <Application>Microsoft Office PowerPoint</Application>
  <PresentationFormat>On-screen Show (4:3)</PresentationFormat>
  <Paragraphs>212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Bell MT</vt:lpstr>
      <vt:lpstr>Calibri</vt:lpstr>
      <vt:lpstr>Century Gothic</vt:lpstr>
      <vt:lpstr>Latha</vt:lpstr>
      <vt:lpstr>Times New Roman</vt:lpstr>
      <vt:lpstr>Verdana</vt:lpstr>
      <vt:lpstr>Wingdings</vt:lpstr>
      <vt:lpstr>Office Theme</vt:lpstr>
      <vt:lpstr>5. VERIFIKACIJSKI FORUM Zagreb, 19.12.2019.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XXX 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Grozdana Avirović</cp:lastModifiedBy>
  <cp:revision>773</cp:revision>
  <cp:lastPrinted>2013-04-30T14:02:08Z</cp:lastPrinted>
  <dcterms:created xsi:type="dcterms:W3CDTF">2013-01-07T15:03:34Z</dcterms:created>
  <dcterms:modified xsi:type="dcterms:W3CDTF">2019-12-18T09:11:38Z</dcterms:modified>
</cp:coreProperties>
</file>